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1"/>
  </p:sldMasterIdLst>
  <p:notesMasterIdLst>
    <p:notesMasterId r:id="rId22"/>
  </p:notesMasterIdLst>
  <p:sldIdLst>
    <p:sldId id="256" r:id="rId2"/>
    <p:sldId id="259" r:id="rId3"/>
    <p:sldId id="260" r:id="rId4"/>
    <p:sldId id="261" r:id="rId5"/>
    <p:sldId id="263" r:id="rId6"/>
    <p:sldId id="262" r:id="rId7"/>
    <p:sldId id="264" r:id="rId8"/>
    <p:sldId id="274" r:id="rId9"/>
    <p:sldId id="265" r:id="rId10"/>
    <p:sldId id="266" r:id="rId11"/>
    <p:sldId id="258" r:id="rId12"/>
    <p:sldId id="275" r:id="rId13"/>
    <p:sldId id="267" r:id="rId14"/>
    <p:sldId id="268" r:id="rId15"/>
    <p:sldId id="269" r:id="rId16"/>
    <p:sldId id="270" r:id="rId17"/>
    <p:sldId id="271" r:id="rId18"/>
    <p:sldId id="272" r:id="rId19"/>
    <p:sldId id="273" r:id="rId20"/>
    <p:sldId id="257" r:id="rId21"/>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Stile medio 3 - Colore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Stile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660B408-B3CF-4A94-85FC-2B1E0A45F4A2}" styleName="Stile scuro 2 - Colore 1/Color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402" y="-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B90C34-AB14-4EF4-BDF5-309CE5CE413D}" type="datetimeFigureOut">
              <a:rPr lang="it-IT" smtClean="0"/>
              <a:t>16/03/2012</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AFD40E-8498-4CAC-AD83-6079A43C0E00}" type="slidenum">
              <a:rPr lang="it-IT" smtClean="0"/>
              <a:t>‹N›</a:t>
            </a:fld>
            <a:endParaRPr lang="it-IT"/>
          </a:p>
        </p:txBody>
      </p:sp>
    </p:spTree>
    <p:extLst>
      <p:ext uri="{BB962C8B-B14F-4D97-AF65-F5344CB8AC3E}">
        <p14:creationId xmlns:p14="http://schemas.microsoft.com/office/powerpoint/2010/main" val="15328397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14" name="Titolo 13"/>
          <p:cNvSpPr>
            <a:spLocks noGrp="1"/>
          </p:cNvSpPr>
          <p:nvPr>
            <p:ph type="ctrTitle"/>
          </p:nvPr>
        </p:nvSpPr>
        <p:spPr>
          <a:xfrm>
            <a:off x="1432560" y="359898"/>
            <a:ext cx="7406640" cy="1472184"/>
          </a:xfrm>
        </p:spPr>
        <p:txBody>
          <a:bodyPr anchor="b"/>
          <a:lstStyle>
            <a:lvl1pPr algn="l">
              <a:defRPr/>
            </a:lvl1pPr>
            <a:extLst/>
          </a:lstStyle>
          <a:p>
            <a:r>
              <a:rPr kumimoji="0" lang="it-IT" smtClean="0"/>
              <a:t>Fare clic per modificare lo stile del titolo</a:t>
            </a:r>
            <a:endParaRPr kumimoji="0" lang="en-US"/>
          </a:p>
        </p:txBody>
      </p:sp>
      <p:sp>
        <p:nvSpPr>
          <p:cNvPr id="22" name="Sottotitolo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it-IT" smtClean="0"/>
              <a:t>Fare clic per modificare lo stile del sottotitolo dello schema</a:t>
            </a:r>
            <a:endParaRPr kumimoji="0" lang="en-US"/>
          </a:p>
        </p:txBody>
      </p:sp>
      <p:sp>
        <p:nvSpPr>
          <p:cNvPr id="7" name="Segnaposto data 6"/>
          <p:cNvSpPr>
            <a:spLocks noGrp="1"/>
          </p:cNvSpPr>
          <p:nvPr>
            <p:ph type="dt" sz="half" idx="10"/>
          </p:nvPr>
        </p:nvSpPr>
        <p:spPr/>
        <p:txBody>
          <a:bodyPr/>
          <a:lstStyle>
            <a:extLst/>
          </a:lstStyle>
          <a:p>
            <a:fld id="{84ED4BE6-58CC-4B4E-AEF2-0E2151A565A8}" type="datetime1">
              <a:rPr lang="it-IT" smtClean="0"/>
              <a:t>16/03/2012</a:t>
            </a:fld>
            <a:endParaRPr lang="it-IT"/>
          </a:p>
        </p:txBody>
      </p:sp>
      <p:sp>
        <p:nvSpPr>
          <p:cNvPr id="20" name="Segnaposto piè di pagina 19"/>
          <p:cNvSpPr>
            <a:spLocks noGrp="1"/>
          </p:cNvSpPr>
          <p:nvPr>
            <p:ph type="ftr" sz="quarter" idx="11"/>
          </p:nvPr>
        </p:nvSpPr>
        <p:spPr/>
        <p:txBody>
          <a:bodyPr/>
          <a:lstStyle>
            <a:extLst/>
          </a:lstStyle>
          <a:p>
            <a:r>
              <a:rPr lang="it-IT" smtClean="0"/>
              <a:t>Paola Bosio</a:t>
            </a:r>
            <a:endParaRPr lang="it-IT"/>
          </a:p>
        </p:txBody>
      </p:sp>
      <p:sp>
        <p:nvSpPr>
          <p:cNvPr id="10" name="Segnaposto numero diapositiva 9"/>
          <p:cNvSpPr>
            <a:spLocks noGrp="1"/>
          </p:cNvSpPr>
          <p:nvPr>
            <p:ph type="sldNum" sz="quarter" idx="12"/>
          </p:nvPr>
        </p:nvSpPr>
        <p:spPr/>
        <p:txBody>
          <a:bodyPr/>
          <a:lstStyle>
            <a:extLst/>
          </a:lstStyle>
          <a:p>
            <a:fld id="{FEEAE551-C7C0-4795-A32A-CAD3E7041C21}" type="slidenum">
              <a:rPr lang="it-IT" smtClean="0"/>
              <a:t>‹N›</a:t>
            </a:fld>
            <a:endParaRPr lang="it-IT"/>
          </a:p>
        </p:txBody>
      </p:sp>
      <p:sp>
        <p:nvSpPr>
          <p:cNvPr id="8" name="Ovale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e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1DE4444B-ED07-43BE-AB72-973A8BE840D8}" type="datetime1">
              <a:rPr lang="it-IT" smtClean="0"/>
              <a:t>16/03/2012</a:t>
            </a:fld>
            <a:endParaRPr lang="it-IT"/>
          </a:p>
        </p:txBody>
      </p:sp>
      <p:sp>
        <p:nvSpPr>
          <p:cNvPr id="5" name="Segnaposto piè di pagina 4"/>
          <p:cNvSpPr>
            <a:spLocks noGrp="1"/>
          </p:cNvSpPr>
          <p:nvPr>
            <p:ph type="ftr" sz="quarter" idx="11"/>
          </p:nvPr>
        </p:nvSpPr>
        <p:spPr/>
        <p:txBody>
          <a:bodyPr/>
          <a:lstStyle>
            <a:extLst/>
          </a:lstStyle>
          <a:p>
            <a:r>
              <a:rPr lang="it-IT" smtClean="0"/>
              <a:t>Paola Bosio</a:t>
            </a:r>
            <a:endParaRPr lang="it-IT"/>
          </a:p>
        </p:txBody>
      </p:sp>
      <p:sp>
        <p:nvSpPr>
          <p:cNvPr id="6" name="Segnaposto numero diapositiva 5"/>
          <p:cNvSpPr>
            <a:spLocks noGrp="1"/>
          </p:cNvSpPr>
          <p:nvPr>
            <p:ph type="sldNum" sz="quarter" idx="12"/>
          </p:nvPr>
        </p:nvSpPr>
        <p:spPr/>
        <p:txBody>
          <a:bodyPr/>
          <a:lstStyle>
            <a:extLst/>
          </a:lstStyle>
          <a:p>
            <a:fld id="{FEEAE551-C7C0-4795-A32A-CAD3E7041C21}"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858000" y="274639"/>
            <a:ext cx="1828800" cy="5851525"/>
          </a:xfrm>
        </p:spPr>
        <p:txBody>
          <a:bodyPr vert="eaVert"/>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1143000" y="274640"/>
            <a:ext cx="5562600" cy="5851525"/>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1DCD0239-AD83-4269-9213-211CBAC8E74B}" type="datetime1">
              <a:rPr lang="it-IT" smtClean="0"/>
              <a:t>16/03/2012</a:t>
            </a:fld>
            <a:endParaRPr lang="it-IT"/>
          </a:p>
        </p:txBody>
      </p:sp>
      <p:sp>
        <p:nvSpPr>
          <p:cNvPr id="5" name="Segnaposto piè di pagina 4"/>
          <p:cNvSpPr>
            <a:spLocks noGrp="1"/>
          </p:cNvSpPr>
          <p:nvPr>
            <p:ph type="ftr" sz="quarter" idx="11"/>
          </p:nvPr>
        </p:nvSpPr>
        <p:spPr/>
        <p:txBody>
          <a:bodyPr/>
          <a:lstStyle>
            <a:extLst/>
          </a:lstStyle>
          <a:p>
            <a:r>
              <a:rPr lang="it-IT" smtClean="0"/>
              <a:t>Paola Bosio</a:t>
            </a:r>
            <a:endParaRPr lang="it-IT"/>
          </a:p>
        </p:txBody>
      </p:sp>
      <p:sp>
        <p:nvSpPr>
          <p:cNvPr id="6" name="Segnaposto numero diapositiva 5"/>
          <p:cNvSpPr>
            <a:spLocks noGrp="1"/>
          </p:cNvSpPr>
          <p:nvPr>
            <p:ph type="sldNum" sz="quarter" idx="12"/>
          </p:nvPr>
        </p:nvSpPr>
        <p:spPr/>
        <p:txBody>
          <a:bodyPr/>
          <a:lstStyle>
            <a:extLst/>
          </a:lstStyle>
          <a:p>
            <a:fld id="{FEEAE551-C7C0-4795-A32A-CAD3E7041C21}"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9CB3BCF2-8805-4592-ACB8-52FAE3C17321}" type="datetime1">
              <a:rPr lang="it-IT" smtClean="0"/>
              <a:t>16/03/2012</a:t>
            </a:fld>
            <a:endParaRPr lang="it-IT"/>
          </a:p>
        </p:txBody>
      </p:sp>
      <p:sp>
        <p:nvSpPr>
          <p:cNvPr id="5" name="Segnaposto piè di pagina 4"/>
          <p:cNvSpPr>
            <a:spLocks noGrp="1"/>
          </p:cNvSpPr>
          <p:nvPr>
            <p:ph type="ftr" sz="quarter" idx="11"/>
          </p:nvPr>
        </p:nvSpPr>
        <p:spPr/>
        <p:txBody>
          <a:bodyPr/>
          <a:lstStyle>
            <a:extLst/>
          </a:lstStyle>
          <a:p>
            <a:r>
              <a:rPr lang="it-IT" smtClean="0"/>
              <a:t>Paola Bosio</a:t>
            </a:r>
            <a:endParaRPr lang="it-IT"/>
          </a:p>
        </p:txBody>
      </p:sp>
      <p:sp>
        <p:nvSpPr>
          <p:cNvPr id="6" name="Segnaposto numero diapositiva 5"/>
          <p:cNvSpPr>
            <a:spLocks noGrp="1"/>
          </p:cNvSpPr>
          <p:nvPr>
            <p:ph type="sldNum" sz="quarter" idx="12"/>
          </p:nvPr>
        </p:nvSpPr>
        <p:spPr/>
        <p:txBody>
          <a:bodyPr/>
          <a:lstStyle>
            <a:extLst/>
          </a:lstStyle>
          <a:p>
            <a:fld id="{FEEAE551-C7C0-4795-A32A-CAD3E7041C21}"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7" name="Rettangolo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olo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extLst/>
          </a:lstStyle>
          <a:p>
            <a:fld id="{CE81B2DA-6155-4A91-B7B8-E4C04D12BA99}" type="datetime1">
              <a:rPr lang="it-IT" smtClean="0"/>
              <a:t>16/03/2012</a:t>
            </a:fld>
            <a:endParaRPr lang="it-IT"/>
          </a:p>
        </p:txBody>
      </p:sp>
      <p:sp>
        <p:nvSpPr>
          <p:cNvPr id="5" name="Segnaposto piè di pagina 4"/>
          <p:cNvSpPr>
            <a:spLocks noGrp="1"/>
          </p:cNvSpPr>
          <p:nvPr>
            <p:ph type="ftr" sz="quarter" idx="11"/>
          </p:nvPr>
        </p:nvSpPr>
        <p:spPr/>
        <p:txBody>
          <a:bodyPr/>
          <a:lstStyle>
            <a:extLst/>
          </a:lstStyle>
          <a:p>
            <a:r>
              <a:rPr lang="it-IT" smtClean="0"/>
              <a:t>Paola Bosio</a:t>
            </a:r>
            <a:endParaRPr lang="it-IT"/>
          </a:p>
        </p:txBody>
      </p:sp>
      <p:sp>
        <p:nvSpPr>
          <p:cNvPr id="6" name="Segnaposto numero diapositiva 5"/>
          <p:cNvSpPr>
            <a:spLocks noGrp="1"/>
          </p:cNvSpPr>
          <p:nvPr>
            <p:ph type="sldNum" sz="quarter" idx="12"/>
          </p:nvPr>
        </p:nvSpPr>
        <p:spPr/>
        <p:txBody>
          <a:bodyPr/>
          <a:lstStyle>
            <a:extLst/>
          </a:lstStyle>
          <a:p>
            <a:fld id="{FEEAE551-C7C0-4795-A32A-CAD3E7041C21}" type="slidenum">
              <a:rPr lang="it-IT" smtClean="0"/>
              <a:t>‹N›</a:t>
            </a:fld>
            <a:endParaRPr lang="it-IT"/>
          </a:p>
        </p:txBody>
      </p:sp>
      <p:sp>
        <p:nvSpPr>
          <p:cNvPr id="10" name="Rettangolo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e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e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1435608" y="274320"/>
            <a:ext cx="7498080" cy="1143000"/>
          </a:xfrm>
        </p:spPr>
        <p:txBody>
          <a:bodyPr/>
          <a:lstStyle>
            <a:extLst/>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7518E4A3-3336-4493-9926-B9DA765CE94C}" type="datetime1">
              <a:rPr lang="it-IT" smtClean="0"/>
              <a:t>16/03/2012</a:t>
            </a:fld>
            <a:endParaRPr lang="it-IT"/>
          </a:p>
        </p:txBody>
      </p:sp>
      <p:sp>
        <p:nvSpPr>
          <p:cNvPr id="6" name="Segnaposto piè di pagina 5"/>
          <p:cNvSpPr>
            <a:spLocks noGrp="1"/>
          </p:cNvSpPr>
          <p:nvPr>
            <p:ph type="ftr" sz="quarter" idx="11"/>
          </p:nvPr>
        </p:nvSpPr>
        <p:spPr/>
        <p:txBody>
          <a:bodyPr/>
          <a:lstStyle>
            <a:extLst/>
          </a:lstStyle>
          <a:p>
            <a:r>
              <a:rPr lang="it-IT" smtClean="0"/>
              <a:t>Paola Bosio</a:t>
            </a:r>
            <a:endParaRPr lang="it-IT"/>
          </a:p>
        </p:txBody>
      </p:sp>
      <p:sp>
        <p:nvSpPr>
          <p:cNvPr id="7" name="Segnaposto numero diapositiva 6"/>
          <p:cNvSpPr>
            <a:spLocks noGrp="1"/>
          </p:cNvSpPr>
          <p:nvPr>
            <p:ph type="sldNum" sz="quarter" idx="12"/>
          </p:nvPr>
        </p:nvSpPr>
        <p:spPr/>
        <p:txBody>
          <a:bodyPr/>
          <a:lstStyle>
            <a:extLst/>
          </a:lstStyle>
          <a:p>
            <a:fld id="{FEEAE551-C7C0-4795-A32A-CAD3E7041C21}"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extLst/>
          </a:lstStyle>
          <a:p>
            <a:fld id="{436937B1-0E6A-41A6-8BDC-C7F5D34CAF12}" type="datetime1">
              <a:rPr lang="it-IT" smtClean="0"/>
              <a:t>16/03/2012</a:t>
            </a:fld>
            <a:endParaRPr lang="it-IT"/>
          </a:p>
        </p:txBody>
      </p:sp>
      <p:sp>
        <p:nvSpPr>
          <p:cNvPr id="8" name="Segnaposto piè di pagina 7"/>
          <p:cNvSpPr>
            <a:spLocks noGrp="1"/>
          </p:cNvSpPr>
          <p:nvPr>
            <p:ph type="ftr" sz="quarter" idx="11"/>
          </p:nvPr>
        </p:nvSpPr>
        <p:spPr/>
        <p:txBody>
          <a:bodyPr/>
          <a:lstStyle>
            <a:extLst/>
          </a:lstStyle>
          <a:p>
            <a:r>
              <a:rPr lang="it-IT" smtClean="0"/>
              <a:t>Paola Bosio</a:t>
            </a:r>
            <a:endParaRPr lang="it-IT"/>
          </a:p>
        </p:txBody>
      </p:sp>
      <p:sp>
        <p:nvSpPr>
          <p:cNvPr id="9" name="Segnaposto numero diapositiva 8"/>
          <p:cNvSpPr>
            <a:spLocks noGrp="1"/>
          </p:cNvSpPr>
          <p:nvPr>
            <p:ph type="sldNum" sz="quarter" idx="12"/>
          </p:nvPr>
        </p:nvSpPr>
        <p:spPr/>
        <p:txBody>
          <a:bodyPr/>
          <a:lstStyle>
            <a:extLst/>
          </a:lstStyle>
          <a:p>
            <a:fld id="{FEEAE551-C7C0-4795-A32A-CAD3E7041C21}"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1435608" y="274320"/>
            <a:ext cx="7498080" cy="1143000"/>
          </a:xfrm>
        </p:spPr>
        <p:txBody>
          <a:bodyPr anchor="ctr"/>
          <a:lstStyle>
            <a:extLst/>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extLst/>
          </a:lstStyle>
          <a:p>
            <a:fld id="{B143C8C4-2D41-4E0D-9A6C-86E32E8DCCBC}" type="datetime1">
              <a:rPr lang="it-IT" smtClean="0"/>
              <a:t>16/03/2012</a:t>
            </a:fld>
            <a:endParaRPr lang="it-IT"/>
          </a:p>
        </p:txBody>
      </p:sp>
      <p:sp>
        <p:nvSpPr>
          <p:cNvPr id="4" name="Segnaposto piè di pagina 3"/>
          <p:cNvSpPr>
            <a:spLocks noGrp="1"/>
          </p:cNvSpPr>
          <p:nvPr>
            <p:ph type="ftr" sz="quarter" idx="11"/>
          </p:nvPr>
        </p:nvSpPr>
        <p:spPr/>
        <p:txBody>
          <a:bodyPr/>
          <a:lstStyle>
            <a:extLst/>
          </a:lstStyle>
          <a:p>
            <a:r>
              <a:rPr lang="it-IT" smtClean="0"/>
              <a:t>Paola Bosio</a:t>
            </a:r>
            <a:endParaRPr lang="it-IT"/>
          </a:p>
        </p:txBody>
      </p:sp>
      <p:sp>
        <p:nvSpPr>
          <p:cNvPr id="5" name="Segnaposto numero diapositiva 4"/>
          <p:cNvSpPr>
            <a:spLocks noGrp="1"/>
          </p:cNvSpPr>
          <p:nvPr>
            <p:ph type="sldNum" sz="quarter" idx="12"/>
          </p:nvPr>
        </p:nvSpPr>
        <p:spPr/>
        <p:txBody>
          <a:bodyPr/>
          <a:lstStyle>
            <a:extLst/>
          </a:lstStyle>
          <a:p>
            <a:fld id="{FEEAE551-C7C0-4795-A32A-CAD3E7041C21}"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5" name="Rettangolo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Segnaposto data 1"/>
          <p:cNvSpPr>
            <a:spLocks noGrp="1"/>
          </p:cNvSpPr>
          <p:nvPr>
            <p:ph type="dt" sz="half" idx="10"/>
          </p:nvPr>
        </p:nvSpPr>
        <p:spPr/>
        <p:txBody>
          <a:bodyPr/>
          <a:lstStyle>
            <a:extLst/>
          </a:lstStyle>
          <a:p>
            <a:fld id="{325F47F7-0A41-4923-81EB-4E2E222E29A1}" type="datetime1">
              <a:rPr lang="it-IT" smtClean="0"/>
              <a:t>16/03/2012</a:t>
            </a:fld>
            <a:endParaRPr lang="it-IT"/>
          </a:p>
        </p:txBody>
      </p:sp>
      <p:sp>
        <p:nvSpPr>
          <p:cNvPr id="3" name="Segnaposto piè di pagina 2"/>
          <p:cNvSpPr>
            <a:spLocks noGrp="1"/>
          </p:cNvSpPr>
          <p:nvPr>
            <p:ph type="ftr" sz="quarter" idx="11"/>
          </p:nvPr>
        </p:nvSpPr>
        <p:spPr/>
        <p:txBody>
          <a:bodyPr/>
          <a:lstStyle>
            <a:extLst/>
          </a:lstStyle>
          <a:p>
            <a:r>
              <a:rPr lang="it-IT" smtClean="0"/>
              <a:t>Paola Bosio</a:t>
            </a:r>
            <a:endParaRPr lang="it-IT"/>
          </a:p>
        </p:txBody>
      </p:sp>
      <p:sp>
        <p:nvSpPr>
          <p:cNvPr id="4" name="Segnaposto numero diapositiva 3"/>
          <p:cNvSpPr>
            <a:spLocks noGrp="1"/>
          </p:cNvSpPr>
          <p:nvPr>
            <p:ph type="sldNum" sz="quarter" idx="12"/>
          </p:nvPr>
        </p:nvSpPr>
        <p:spPr/>
        <p:txBody>
          <a:bodyPr/>
          <a:lstStyle>
            <a:extLst/>
          </a:lstStyle>
          <a:p>
            <a:fld id="{FEEAE551-C7C0-4795-A32A-CAD3E7041C21}" type="slidenum">
              <a:rPr lang="it-IT" smtClean="0"/>
              <a:t>‹N›</a:t>
            </a:fld>
            <a:endParaRPr lang="it-IT"/>
          </a:p>
        </p:txBody>
      </p:sp>
      <p:sp>
        <p:nvSpPr>
          <p:cNvPr id="6" name="Rettangolo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247FFED0-FED9-4DA5-A617-CB137C8B4E5F}" type="datetime1">
              <a:rPr lang="it-IT" smtClean="0"/>
              <a:t>16/03/2012</a:t>
            </a:fld>
            <a:endParaRPr lang="it-IT"/>
          </a:p>
        </p:txBody>
      </p:sp>
      <p:sp>
        <p:nvSpPr>
          <p:cNvPr id="6" name="Segnaposto piè di pagina 5"/>
          <p:cNvSpPr>
            <a:spLocks noGrp="1"/>
          </p:cNvSpPr>
          <p:nvPr>
            <p:ph type="ftr" sz="quarter" idx="11"/>
          </p:nvPr>
        </p:nvSpPr>
        <p:spPr/>
        <p:txBody>
          <a:bodyPr/>
          <a:lstStyle>
            <a:extLst/>
          </a:lstStyle>
          <a:p>
            <a:r>
              <a:rPr lang="it-IT" smtClean="0"/>
              <a:t>Paola Bosio</a:t>
            </a:r>
            <a:endParaRPr lang="it-IT"/>
          </a:p>
        </p:txBody>
      </p:sp>
      <p:sp>
        <p:nvSpPr>
          <p:cNvPr id="7" name="Segnaposto numero diapositiva 6"/>
          <p:cNvSpPr>
            <a:spLocks noGrp="1"/>
          </p:cNvSpPr>
          <p:nvPr>
            <p:ph type="sldNum" sz="quarter" idx="12"/>
          </p:nvPr>
        </p:nvSpPr>
        <p:spPr/>
        <p:txBody>
          <a:bodyPr/>
          <a:lstStyle>
            <a:extLst/>
          </a:lstStyle>
          <a:p>
            <a:fld id="{FEEAE551-C7C0-4795-A32A-CAD3E7041C21}"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it-IT" smtClean="0"/>
              <a:t>Fare clic per modificare lo stile del titolo</a:t>
            </a:r>
            <a:endParaRPr kumimoji="0" lang="en-US"/>
          </a:p>
        </p:txBody>
      </p:sp>
      <p:sp>
        <p:nvSpPr>
          <p:cNvPr id="5" name="Segnaposto data 4"/>
          <p:cNvSpPr>
            <a:spLocks noGrp="1"/>
          </p:cNvSpPr>
          <p:nvPr>
            <p:ph type="dt" sz="half" idx="10"/>
          </p:nvPr>
        </p:nvSpPr>
        <p:spPr/>
        <p:txBody>
          <a:bodyPr/>
          <a:lstStyle>
            <a:extLst/>
          </a:lstStyle>
          <a:p>
            <a:fld id="{150D65DF-6FEB-4B7F-8789-097C60566BEE}" type="datetime1">
              <a:rPr lang="it-IT" smtClean="0"/>
              <a:t>16/03/2012</a:t>
            </a:fld>
            <a:endParaRPr lang="it-IT"/>
          </a:p>
        </p:txBody>
      </p:sp>
      <p:sp>
        <p:nvSpPr>
          <p:cNvPr id="6" name="Segnaposto piè di pagina 5"/>
          <p:cNvSpPr>
            <a:spLocks noGrp="1"/>
          </p:cNvSpPr>
          <p:nvPr>
            <p:ph type="ftr" sz="quarter" idx="11"/>
          </p:nvPr>
        </p:nvSpPr>
        <p:spPr/>
        <p:txBody>
          <a:bodyPr/>
          <a:lstStyle>
            <a:extLst/>
          </a:lstStyle>
          <a:p>
            <a:r>
              <a:rPr lang="it-IT" smtClean="0"/>
              <a:t>Paola Bosio</a:t>
            </a:r>
            <a:endParaRPr lang="it-IT"/>
          </a:p>
        </p:txBody>
      </p:sp>
      <p:sp>
        <p:nvSpPr>
          <p:cNvPr id="7" name="Segnaposto numero diapositiva 6"/>
          <p:cNvSpPr>
            <a:spLocks noGrp="1"/>
          </p:cNvSpPr>
          <p:nvPr>
            <p:ph type="sldNum" sz="quarter" idx="12"/>
          </p:nvPr>
        </p:nvSpPr>
        <p:spPr/>
        <p:txBody>
          <a:bodyPr/>
          <a:lstStyle>
            <a:extLst/>
          </a:lstStyle>
          <a:p>
            <a:fld id="{FEEAE551-C7C0-4795-A32A-CAD3E7041C21}" type="slidenum">
              <a:rPr lang="it-IT" smtClean="0"/>
              <a:t>‹N›</a:t>
            </a:fld>
            <a:endParaRPr lang="it-IT"/>
          </a:p>
        </p:txBody>
      </p:sp>
      <p:sp>
        <p:nvSpPr>
          <p:cNvPr id="8" name="Rettangolo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Segnaposto immagin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it-IT" smtClean="0"/>
              <a:t>Fare clic sull'icona per inserire un'immagine</a:t>
            </a:r>
            <a:endParaRPr kumimoji="0" lang="en-US" dirty="0"/>
          </a:p>
        </p:txBody>
      </p:sp>
      <p:sp>
        <p:nvSpPr>
          <p:cNvPr id="9" name="Elaborazione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Elaborazione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Segnaposto testo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it-IT" smtClean="0"/>
              <a:t>Fare clic per modificare stili del testo dello schema</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Torta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e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Anello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ttangolo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Segnaposto titolo 4"/>
          <p:cNvSpPr>
            <a:spLocks noGrp="1"/>
          </p:cNvSpPr>
          <p:nvPr>
            <p:ph type="title"/>
          </p:nvPr>
        </p:nvSpPr>
        <p:spPr>
          <a:xfrm>
            <a:off x="1435608" y="274638"/>
            <a:ext cx="7498080" cy="1143000"/>
          </a:xfrm>
          <a:prstGeom prst="rect">
            <a:avLst/>
          </a:prstGeom>
        </p:spPr>
        <p:txBody>
          <a:bodyPr anchor="ctr">
            <a:normAutofit/>
          </a:bodyPr>
          <a:lstStyle>
            <a:extLst/>
          </a:lstStyle>
          <a:p>
            <a:r>
              <a:rPr kumimoji="0" lang="it-IT" smtClean="0"/>
              <a:t>Fare clic per modificare lo stile del titolo</a:t>
            </a:r>
            <a:endParaRPr kumimoji="0" lang="en-US"/>
          </a:p>
        </p:txBody>
      </p:sp>
      <p:sp>
        <p:nvSpPr>
          <p:cNvPr id="9" name="Segnaposto testo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24" name="Segnaposto data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64562A28-CBD1-44E8-B9F1-8F623F01A6E6}" type="datetime1">
              <a:rPr lang="it-IT" smtClean="0"/>
              <a:t>16/03/2012</a:t>
            </a:fld>
            <a:endParaRPr lang="it-IT"/>
          </a:p>
        </p:txBody>
      </p:sp>
      <p:sp>
        <p:nvSpPr>
          <p:cNvPr id="10" name="Segnaposto piè di pagina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it-IT" smtClean="0"/>
              <a:t>Paola Bosio</a:t>
            </a:r>
            <a:endParaRPr lang="it-IT"/>
          </a:p>
        </p:txBody>
      </p:sp>
      <p:sp>
        <p:nvSpPr>
          <p:cNvPr id="22" name="Segnaposto numero diapositiva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EEAE551-C7C0-4795-A32A-CAD3E7041C21}" type="slidenum">
              <a:rPr lang="it-IT" smtClean="0"/>
              <a:t>‹N›</a:t>
            </a:fld>
            <a:endParaRPr lang="it-IT"/>
          </a:p>
        </p:txBody>
      </p:sp>
      <p:sp>
        <p:nvSpPr>
          <p:cNvPr id="15" name="Rettangolo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leggeonline.info/codicecivile/"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35608" y="274320"/>
            <a:ext cx="7498080" cy="1858536"/>
          </a:xfrm>
        </p:spPr>
        <p:txBody>
          <a:bodyPr>
            <a:normAutofit/>
          </a:bodyPr>
          <a:lstStyle/>
          <a:p>
            <a:pPr algn="ctr"/>
            <a:r>
              <a:rPr lang="it-IT" dirty="0" smtClean="0">
                <a:latin typeface="Calibri" pitchFamily="34" charset="0"/>
                <a:cs typeface="Calibri" pitchFamily="34" charset="0"/>
              </a:rPr>
              <a:t>I mezzi di pagamento</a:t>
            </a:r>
            <a:br>
              <a:rPr lang="it-IT" dirty="0" smtClean="0">
                <a:latin typeface="Calibri" pitchFamily="34" charset="0"/>
                <a:cs typeface="Calibri" pitchFamily="34" charset="0"/>
              </a:rPr>
            </a:br>
            <a:r>
              <a:rPr lang="it-IT" dirty="0" smtClean="0">
                <a:latin typeface="Calibri" pitchFamily="34" charset="0"/>
                <a:cs typeface="Calibri" pitchFamily="34" charset="0"/>
              </a:rPr>
              <a:t> e i rapporti con le banche</a:t>
            </a:r>
            <a:endParaRPr lang="it-IT" dirty="0">
              <a:latin typeface="Calibri" pitchFamily="34" charset="0"/>
              <a:cs typeface="Calibri"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421888">
            <a:off x="1789254" y="3779956"/>
            <a:ext cx="2924603" cy="194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292425">
            <a:off x="4846975" y="4542774"/>
            <a:ext cx="3494902" cy="147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16801">
            <a:off x="1703944" y="2692037"/>
            <a:ext cx="3699911" cy="140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834359">
            <a:off x="4973069" y="2710577"/>
            <a:ext cx="2664000" cy="186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egnaposto piè di pagina 2"/>
          <p:cNvSpPr>
            <a:spLocks noGrp="1"/>
          </p:cNvSpPr>
          <p:nvPr>
            <p:ph type="ftr" sz="quarter" idx="11"/>
          </p:nvPr>
        </p:nvSpPr>
        <p:spPr/>
        <p:txBody>
          <a:bodyPr/>
          <a:lstStyle/>
          <a:p>
            <a:r>
              <a:rPr lang="it-IT" smtClean="0"/>
              <a:t>Paola Bosio</a:t>
            </a:r>
            <a:endParaRPr lang="it-IT"/>
          </a:p>
        </p:txBody>
      </p:sp>
    </p:spTree>
    <p:extLst>
      <p:ext uri="{BB962C8B-B14F-4D97-AF65-F5344CB8AC3E}">
        <p14:creationId xmlns:p14="http://schemas.microsoft.com/office/powerpoint/2010/main" val="41391465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15616" y="332656"/>
            <a:ext cx="8028384" cy="2016224"/>
          </a:xfrm>
        </p:spPr>
        <p:txBody>
          <a:bodyPr>
            <a:normAutofit fontScale="90000"/>
          </a:bodyPr>
          <a:lstStyle/>
          <a:p>
            <a:r>
              <a:rPr lang="it-IT" sz="2400" dirty="0">
                <a:effectLst/>
                <a:latin typeface="Calibri" pitchFamily="34" charset="0"/>
                <a:cs typeface="Calibri" pitchFamily="34" charset="0"/>
              </a:rPr>
              <a:t>Il dettagliante </a:t>
            </a:r>
            <a:r>
              <a:rPr lang="it-IT" sz="2400" b="1" dirty="0">
                <a:effectLst/>
                <a:latin typeface="Calibri" pitchFamily="34" charset="0"/>
                <a:cs typeface="Calibri" pitchFamily="34" charset="0"/>
              </a:rPr>
              <a:t>Cesare Forni </a:t>
            </a:r>
            <a:r>
              <a:rPr lang="it-IT" sz="2400" dirty="0">
                <a:effectLst/>
                <a:latin typeface="Calibri" pitchFamily="34" charset="0"/>
                <a:cs typeface="Calibri" pitchFamily="34" charset="0"/>
              </a:rPr>
              <a:t>di Savona ha acquistato merci per un totale di 14.500 euro dal grossista </a:t>
            </a:r>
            <a:r>
              <a:rPr lang="it-IT" sz="2400" b="1" dirty="0">
                <a:effectLst/>
                <a:latin typeface="Calibri" pitchFamily="34" charset="0"/>
                <a:cs typeface="Calibri" pitchFamily="34" charset="0"/>
              </a:rPr>
              <a:t>Antonio Verri </a:t>
            </a:r>
            <a:r>
              <a:rPr lang="it-IT" sz="2400" dirty="0">
                <a:effectLst/>
                <a:latin typeface="Calibri" pitchFamily="34" charset="0"/>
                <a:cs typeface="Calibri" pitchFamily="34" charset="0"/>
              </a:rPr>
              <a:t>di Imperia. La fornitura, effettuata il 20 marzo, prevede il regolamento a </a:t>
            </a:r>
            <a:r>
              <a:rPr lang="it-IT" sz="2400" dirty="0" smtClean="0">
                <a:effectLst/>
                <a:latin typeface="Calibri" pitchFamily="34" charset="0"/>
                <a:cs typeface="Calibri" pitchFamily="34" charset="0"/>
              </a:rPr>
              <a:t>fine settembre</a:t>
            </a:r>
            <a:r>
              <a:rPr lang="it-IT" sz="2400" dirty="0">
                <a:effectLst/>
                <a:latin typeface="Calibri" pitchFamily="34" charset="0"/>
                <a:cs typeface="Calibri" pitchFamily="34" charset="0"/>
              </a:rPr>
              <a:t>.</a:t>
            </a:r>
            <a:br>
              <a:rPr lang="it-IT" sz="2400" dirty="0">
                <a:effectLst/>
                <a:latin typeface="Calibri" pitchFamily="34" charset="0"/>
                <a:cs typeface="Calibri" pitchFamily="34" charset="0"/>
              </a:rPr>
            </a:br>
            <a:r>
              <a:rPr lang="it-IT" sz="2400" dirty="0">
                <a:effectLst/>
                <a:latin typeface="Calibri" pitchFamily="34" charset="0"/>
                <a:cs typeface="Calibri" pitchFamily="34" charset="0"/>
              </a:rPr>
              <a:t>Presentiamo il pagherò emesso dal debitore che ha indicato come luogo di pagamento la filiale locale della Banca Carige.</a:t>
            </a:r>
          </a:p>
        </p:txBody>
      </p:sp>
      <p:pic>
        <p:nvPicPr>
          <p:cNvPr id="7170" name="Picture 2" descr="http://www.itctorrente.it/speciale%20economia%20azendale/Il%20pagher%C3%B2%20e%20la%20tratta/Copia_di_pagh0001.bmp"/>
          <p:cNvPicPr>
            <a:picLocks noChangeAspect="1" noChangeArrowheads="1"/>
          </p:cNvPicPr>
          <p:nvPr/>
        </p:nvPicPr>
        <p:blipFill rotWithShape="1">
          <a:blip r:embed="rId2">
            <a:extLst>
              <a:ext uri="{28A0092B-C50C-407E-A947-70E740481C1C}">
                <a14:useLocalDpi xmlns:a14="http://schemas.microsoft.com/office/drawing/2010/main" val="0"/>
              </a:ext>
            </a:extLst>
          </a:blip>
          <a:srcRect l="4185" t="5447" r="10085" b="8749"/>
          <a:stretch/>
        </p:blipFill>
        <p:spPr bwMode="auto">
          <a:xfrm>
            <a:off x="1043608" y="2636912"/>
            <a:ext cx="7909822" cy="3780000"/>
          </a:xfrm>
          <a:prstGeom prst="rect">
            <a:avLst/>
          </a:prstGeom>
          <a:noFill/>
          <a:extLst>
            <a:ext uri="{909E8E84-426E-40DD-AFC4-6F175D3DCCD1}">
              <a14:hiddenFill xmlns:a14="http://schemas.microsoft.com/office/drawing/2010/main">
                <a:solidFill>
                  <a:srgbClr val="FFFFFF"/>
                </a:solidFill>
              </a14:hiddenFill>
            </a:ext>
          </a:extLst>
        </p:spPr>
      </p:pic>
      <p:sp>
        <p:nvSpPr>
          <p:cNvPr id="3" name="Segnaposto piè di pagina 2"/>
          <p:cNvSpPr>
            <a:spLocks noGrp="1"/>
          </p:cNvSpPr>
          <p:nvPr>
            <p:ph type="ftr" sz="quarter" idx="11"/>
          </p:nvPr>
        </p:nvSpPr>
        <p:spPr/>
        <p:txBody>
          <a:bodyPr/>
          <a:lstStyle/>
          <a:p>
            <a:r>
              <a:rPr lang="it-IT" smtClean="0"/>
              <a:t>Paola Bosio</a:t>
            </a:r>
            <a:endParaRPr lang="it-IT"/>
          </a:p>
        </p:txBody>
      </p:sp>
    </p:spTree>
    <p:extLst>
      <p:ext uri="{BB962C8B-B14F-4D97-AF65-F5344CB8AC3E}">
        <p14:creationId xmlns:p14="http://schemas.microsoft.com/office/powerpoint/2010/main" val="35151830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916832"/>
            <a:ext cx="8100392" cy="475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olo 1"/>
          <p:cNvSpPr>
            <a:spLocks noGrp="1"/>
          </p:cNvSpPr>
          <p:nvPr>
            <p:ph type="title"/>
          </p:nvPr>
        </p:nvSpPr>
        <p:spPr>
          <a:xfrm>
            <a:off x="1043608" y="404664"/>
            <a:ext cx="7992888" cy="1512168"/>
          </a:xfrm>
        </p:spPr>
        <p:txBody>
          <a:bodyPr>
            <a:noAutofit/>
          </a:bodyPr>
          <a:lstStyle/>
          <a:p>
            <a:pPr algn="just"/>
            <a:r>
              <a:rPr lang="it-IT" sz="2400" dirty="0">
                <a:latin typeface="Calibri" pitchFamily="34" charset="0"/>
                <a:cs typeface="Calibri" pitchFamily="34" charset="0"/>
              </a:rPr>
              <a:t>La </a:t>
            </a:r>
            <a:r>
              <a:rPr lang="it-IT" sz="2400" b="1" dirty="0">
                <a:latin typeface="Calibri" pitchFamily="34" charset="0"/>
                <a:cs typeface="Calibri" pitchFamily="34" charset="0"/>
              </a:rPr>
              <a:t>tratta</a:t>
            </a:r>
            <a:r>
              <a:rPr lang="it-IT" sz="2400" dirty="0">
                <a:latin typeface="Calibri" pitchFamily="34" charset="0"/>
                <a:cs typeface="Calibri" pitchFamily="34" charset="0"/>
              </a:rPr>
              <a:t> contiene </a:t>
            </a:r>
            <a:r>
              <a:rPr lang="it-IT" sz="2400" b="1" dirty="0">
                <a:latin typeface="Calibri" pitchFamily="34" charset="0"/>
                <a:cs typeface="Calibri" pitchFamily="34" charset="0"/>
              </a:rPr>
              <a:t>l'ordine incondizionato</a:t>
            </a:r>
            <a:r>
              <a:rPr lang="it-IT" sz="2400" dirty="0">
                <a:latin typeface="Calibri" pitchFamily="34" charset="0"/>
                <a:cs typeface="Calibri" pitchFamily="34" charset="0"/>
              </a:rPr>
              <a:t>, dato da un soggetto (</a:t>
            </a:r>
            <a:r>
              <a:rPr lang="it-IT" sz="2400" b="1" dirty="0">
                <a:latin typeface="Calibri" pitchFamily="34" charset="0"/>
                <a:cs typeface="Calibri" pitchFamily="34" charset="0"/>
              </a:rPr>
              <a:t>traente</a:t>
            </a:r>
            <a:r>
              <a:rPr lang="it-IT" sz="2400" dirty="0">
                <a:latin typeface="Calibri" pitchFamily="34" charset="0"/>
                <a:cs typeface="Calibri" pitchFamily="34" charset="0"/>
              </a:rPr>
              <a:t>) a un altro soggetto (</a:t>
            </a:r>
            <a:r>
              <a:rPr lang="it-IT" sz="2400" b="1" dirty="0">
                <a:latin typeface="Calibri" pitchFamily="34" charset="0"/>
                <a:cs typeface="Calibri" pitchFamily="34" charset="0"/>
              </a:rPr>
              <a:t>trattario</a:t>
            </a:r>
            <a:r>
              <a:rPr lang="it-IT" sz="2400" dirty="0">
                <a:latin typeface="Calibri" pitchFamily="34" charset="0"/>
                <a:cs typeface="Calibri" pitchFamily="34" charset="0"/>
              </a:rPr>
              <a:t>), di pagare alla scadenza indicata una determinata somma a favore di un terzo </a:t>
            </a:r>
            <a:r>
              <a:rPr lang="it-IT" sz="2400" dirty="0" smtClean="0">
                <a:latin typeface="Calibri" pitchFamily="34" charset="0"/>
                <a:cs typeface="Calibri" pitchFamily="34" charset="0"/>
              </a:rPr>
              <a:t>soggetto (</a:t>
            </a:r>
            <a:r>
              <a:rPr lang="it-IT" sz="2400" b="1" dirty="0" smtClean="0">
                <a:latin typeface="Calibri" pitchFamily="34" charset="0"/>
                <a:cs typeface="Calibri" pitchFamily="34" charset="0"/>
              </a:rPr>
              <a:t>beneficiario</a:t>
            </a:r>
            <a:r>
              <a:rPr lang="it-IT" sz="2400" dirty="0">
                <a:latin typeface="Calibri" pitchFamily="34" charset="0"/>
                <a:cs typeface="Calibri" pitchFamily="34" charset="0"/>
              </a:rPr>
              <a:t>)</a:t>
            </a:r>
            <a:br>
              <a:rPr lang="it-IT" sz="2400" dirty="0">
                <a:latin typeface="Calibri" pitchFamily="34" charset="0"/>
                <a:cs typeface="Calibri" pitchFamily="34" charset="0"/>
              </a:rPr>
            </a:br>
            <a:endParaRPr lang="it-IT" sz="2400" dirty="0">
              <a:latin typeface="Calibri" pitchFamily="34" charset="0"/>
              <a:cs typeface="Calibri" pitchFamily="34" charset="0"/>
            </a:endParaRPr>
          </a:p>
        </p:txBody>
      </p:sp>
      <p:sp>
        <p:nvSpPr>
          <p:cNvPr id="3" name="Segnaposto piè di pagina 2"/>
          <p:cNvSpPr>
            <a:spLocks noGrp="1"/>
          </p:cNvSpPr>
          <p:nvPr>
            <p:ph type="ftr" sz="quarter" idx="11"/>
          </p:nvPr>
        </p:nvSpPr>
        <p:spPr/>
        <p:txBody>
          <a:bodyPr/>
          <a:lstStyle/>
          <a:p>
            <a:r>
              <a:rPr lang="it-IT" smtClean="0"/>
              <a:t>Paola Bosio</a:t>
            </a:r>
            <a:endParaRPr lang="it-IT"/>
          </a:p>
        </p:txBody>
      </p:sp>
    </p:spTree>
    <p:extLst>
      <p:ext uri="{BB962C8B-B14F-4D97-AF65-F5344CB8AC3E}">
        <p14:creationId xmlns:p14="http://schemas.microsoft.com/office/powerpoint/2010/main" val="20295177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1"/>
          </p:nvPr>
        </p:nvSpPr>
        <p:spPr/>
        <p:txBody>
          <a:bodyPr/>
          <a:lstStyle/>
          <a:p>
            <a:r>
              <a:rPr lang="it-IT" smtClean="0"/>
              <a:t>Paola Bosio</a:t>
            </a:r>
            <a:endParaRPr lang="it-IT"/>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06" y="1340768"/>
            <a:ext cx="7918220" cy="38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71216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43608" y="116632"/>
            <a:ext cx="8100392" cy="6741368"/>
          </a:xfrm>
        </p:spPr>
        <p:txBody>
          <a:bodyPr>
            <a:noAutofit/>
          </a:bodyPr>
          <a:lstStyle/>
          <a:p>
            <a:r>
              <a:rPr lang="it-IT" sz="2000" dirty="0">
                <a:solidFill>
                  <a:srgbClr val="000000"/>
                </a:solidFill>
                <a:effectLst/>
                <a:latin typeface="Calibri" pitchFamily="34" charset="0"/>
                <a:ea typeface="Times New Roman"/>
                <a:cs typeface="Calibri" pitchFamily="34" charset="0"/>
              </a:rPr>
              <a:t>Nella cambiale tratta figurano pertanto tre soggetti:</a:t>
            </a:r>
            <a:r>
              <a:rPr lang="it-IT" sz="2000" dirty="0">
                <a:effectLst/>
                <a:latin typeface="Calibri" pitchFamily="34" charset="0"/>
                <a:ea typeface="Times New Roman"/>
                <a:cs typeface="Calibri" pitchFamily="34" charset="0"/>
              </a:rPr>
              <a:t/>
            </a:r>
            <a:br>
              <a:rPr lang="it-IT" sz="2000" dirty="0">
                <a:effectLst/>
                <a:latin typeface="Calibri" pitchFamily="34" charset="0"/>
                <a:ea typeface="Times New Roman"/>
                <a:cs typeface="Calibri" pitchFamily="34" charset="0"/>
              </a:rPr>
            </a:br>
            <a:r>
              <a:rPr lang="it-IT" sz="2000" dirty="0">
                <a:solidFill>
                  <a:srgbClr val="000000"/>
                </a:solidFill>
                <a:effectLst/>
                <a:latin typeface="Calibri" pitchFamily="34" charset="0"/>
                <a:ea typeface="Times New Roman"/>
                <a:cs typeface="Calibri" pitchFamily="34" charset="0"/>
              </a:rPr>
              <a:t>1) il </a:t>
            </a:r>
            <a:r>
              <a:rPr lang="it-IT" sz="2000" b="1" dirty="0">
                <a:solidFill>
                  <a:srgbClr val="000000"/>
                </a:solidFill>
                <a:effectLst/>
                <a:latin typeface="Calibri" pitchFamily="34" charset="0"/>
                <a:ea typeface="Times New Roman"/>
                <a:cs typeface="Calibri" pitchFamily="34" charset="0"/>
              </a:rPr>
              <a:t>traente</a:t>
            </a:r>
            <a:r>
              <a:rPr lang="it-IT" sz="2000" dirty="0">
                <a:solidFill>
                  <a:srgbClr val="000000"/>
                </a:solidFill>
                <a:effectLst/>
                <a:latin typeface="Calibri" pitchFamily="34" charset="0"/>
                <a:ea typeface="Times New Roman"/>
                <a:cs typeface="Calibri" pitchFamily="34" charset="0"/>
              </a:rPr>
              <a:t>, che è il soggetto che compila e sottoscrive la tratta impartendo l'ordine di pagamento;</a:t>
            </a:r>
            <a:r>
              <a:rPr lang="it-IT" sz="2000" dirty="0">
                <a:effectLst/>
                <a:latin typeface="Calibri" pitchFamily="34" charset="0"/>
                <a:ea typeface="Times New Roman"/>
                <a:cs typeface="Calibri" pitchFamily="34" charset="0"/>
              </a:rPr>
              <a:t/>
            </a:r>
            <a:br>
              <a:rPr lang="it-IT" sz="2000" dirty="0">
                <a:effectLst/>
                <a:latin typeface="Calibri" pitchFamily="34" charset="0"/>
                <a:ea typeface="Times New Roman"/>
                <a:cs typeface="Calibri" pitchFamily="34" charset="0"/>
              </a:rPr>
            </a:br>
            <a:r>
              <a:rPr lang="it-IT" sz="2000" dirty="0">
                <a:solidFill>
                  <a:srgbClr val="000000"/>
                </a:solidFill>
                <a:effectLst/>
                <a:latin typeface="Calibri" pitchFamily="34" charset="0"/>
                <a:ea typeface="Times New Roman"/>
                <a:cs typeface="Calibri" pitchFamily="34" charset="0"/>
              </a:rPr>
              <a:t>2) il </a:t>
            </a:r>
            <a:r>
              <a:rPr lang="it-IT" sz="2000" b="1" dirty="0">
                <a:solidFill>
                  <a:srgbClr val="000000"/>
                </a:solidFill>
                <a:effectLst/>
                <a:latin typeface="Calibri" pitchFamily="34" charset="0"/>
                <a:ea typeface="Times New Roman"/>
                <a:cs typeface="Calibri" pitchFamily="34" charset="0"/>
              </a:rPr>
              <a:t>trattario</a:t>
            </a:r>
            <a:r>
              <a:rPr lang="it-IT" sz="2000" dirty="0">
                <a:solidFill>
                  <a:srgbClr val="000000"/>
                </a:solidFill>
                <a:effectLst/>
                <a:latin typeface="Calibri" pitchFamily="34" charset="0"/>
                <a:ea typeface="Times New Roman"/>
                <a:cs typeface="Calibri" pitchFamily="34" charset="0"/>
              </a:rPr>
              <a:t>, che è il soggetto al quale viene rivolto l'ordine di pagare;</a:t>
            </a:r>
            <a:r>
              <a:rPr lang="it-IT" sz="2000" dirty="0">
                <a:effectLst/>
                <a:latin typeface="Calibri" pitchFamily="34" charset="0"/>
                <a:ea typeface="Times New Roman"/>
                <a:cs typeface="Calibri" pitchFamily="34" charset="0"/>
              </a:rPr>
              <a:t/>
            </a:r>
            <a:br>
              <a:rPr lang="it-IT" sz="2000" dirty="0">
                <a:effectLst/>
                <a:latin typeface="Calibri" pitchFamily="34" charset="0"/>
                <a:ea typeface="Times New Roman"/>
                <a:cs typeface="Calibri" pitchFamily="34" charset="0"/>
              </a:rPr>
            </a:br>
            <a:r>
              <a:rPr lang="it-IT" sz="2000" dirty="0">
                <a:solidFill>
                  <a:srgbClr val="000000"/>
                </a:solidFill>
                <a:effectLst/>
                <a:latin typeface="Calibri" pitchFamily="34" charset="0"/>
                <a:ea typeface="Times New Roman"/>
                <a:cs typeface="Calibri" pitchFamily="34" charset="0"/>
              </a:rPr>
              <a:t>3) il </a:t>
            </a:r>
            <a:r>
              <a:rPr lang="it-IT" sz="2000" b="1" dirty="0">
                <a:solidFill>
                  <a:srgbClr val="000000"/>
                </a:solidFill>
                <a:effectLst/>
                <a:latin typeface="Calibri" pitchFamily="34" charset="0"/>
                <a:ea typeface="Times New Roman"/>
                <a:cs typeface="Calibri" pitchFamily="34" charset="0"/>
              </a:rPr>
              <a:t>beneficiario</a:t>
            </a:r>
            <a:r>
              <a:rPr lang="it-IT" sz="2000" dirty="0">
                <a:solidFill>
                  <a:srgbClr val="000000"/>
                </a:solidFill>
                <a:effectLst/>
                <a:latin typeface="Calibri" pitchFamily="34" charset="0"/>
                <a:ea typeface="Times New Roman"/>
                <a:cs typeface="Calibri" pitchFamily="34" charset="0"/>
              </a:rPr>
              <a:t>, che è il soggetto a favore del quale la tratta viene emessa</a:t>
            </a:r>
            <a:r>
              <a:rPr lang="it-IT" sz="2000" dirty="0" smtClean="0">
                <a:solidFill>
                  <a:srgbClr val="000000"/>
                </a:solidFill>
                <a:effectLst/>
                <a:latin typeface="Calibri" pitchFamily="34" charset="0"/>
                <a:ea typeface="Times New Roman"/>
                <a:cs typeface="Calibri" pitchFamily="34" charset="0"/>
              </a:rPr>
              <a:t>.</a:t>
            </a:r>
            <a:br>
              <a:rPr lang="it-IT" sz="2000" dirty="0" smtClean="0">
                <a:solidFill>
                  <a:srgbClr val="000000"/>
                </a:solidFill>
                <a:effectLst/>
                <a:latin typeface="Calibri" pitchFamily="34" charset="0"/>
                <a:ea typeface="Times New Roman"/>
                <a:cs typeface="Calibri" pitchFamily="34" charset="0"/>
              </a:rPr>
            </a:br>
            <a:r>
              <a:rPr lang="it-IT" sz="2000" dirty="0" smtClean="0">
                <a:solidFill>
                  <a:srgbClr val="000000"/>
                </a:solidFill>
                <a:effectLst/>
                <a:latin typeface="Calibri" pitchFamily="34" charset="0"/>
                <a:ea typeface="Times New Roman"/>
                <a:cs typeface="Calibri" pitchFamily="34" charset="0"/>
              </a:rPr>
              <a:t/>
            </a:r>
            <a:br>
              <a:rPr lang="it-IT" sz="2000" dirty="0" smtClean="0">
                <a:solidFill>
                  <a:srgbClr val="000000"/>
                </a:solidFill>
                <a:effectLst/>
                <a:latin typeface="Calibri" pitchFamily="34" charset="0"/>
                <a:ea typeface="Times New Roman"/>
                <a:cs typeface="Calibri" pitchFamily="34" charset="0"/>
              </a:rPr>
            </a:br>
            <a:r>
              <a:rPr lang="it-IT" sz="2000" dirty="0">
                <a:solidFill>
                  <a:srgbClr val="000000"/>
                </a:solidFill>
                <a:effectLst/>
                <a:latin typeface="Calibri" pitchFamily="34" charset="0"/>
                <a:ea typeface="Times New Roman"/>
                <a:cs typeface="Calibri" pitchFamily="34" charset="0"/>
              </a:rPr>
              <a:t/>
            </a:r>
            <a:br>
              <a:rPr lang="it-IT" sz="2000" dirty="0">
                <a:solidFill>
                  <a:srgbClr val="000000"/>
                </a:solidFill>
                <a:effectLst/>
                <a:latin typeface="Calibri" pitchFamily="34" charset="0"/>
                <a:ea typeface="Times New Roman"/>
                <a:cs typeface="Calibri" pitchFamily="34" charset="0"/>
              </a:rPr>
            </a:br>
            <a:r>
              <a:rPr lang="it-IT" sz="2000" dirty="0" smtClean="0">
                <a:solidFill>
                  <a:srgbClr val="000000"/>
                </a:solidFill>
                <a:effectLst/>
                <a:latin typeface="Calibri" pitchFamily="34" charset="0"/>
                <a:ea typeface="Times New Roman"/>
                <a:cs typeface="Calibri" pitchFamily="34" charset="0"/>
              </a:rPr>
              <a:t/>
            </a:r>
            <a:br>
              <a:rPr lang="it-IT" sz="2000" dirty="0" smtClean="0">
                <a:solidFill>
                  <a:srgbClr val="000000"/>
                </a:solidFill>
                <a:effectLst/>
                <a:latin typeface="Calibri" pitchFamily="34" charset="0"/>
                <a:ea typeface="Times New Roman"/>
                <a:cs typeface="Calibri" pitchFamily="34" charset="0"/>
              </a:rPr>
            </a:br>
            <a:r>
              <a:rPr lang="it-IT" sz="2000" dirty="0">
                <a:solidFill>
                  <a:srgbClr val="000000"/>
                </a:solidFill>
                <a:effectLst/>
                <a:latin typeface="Calibri" pitchFamily="34" charset="0"/>
                <a:ea typeface="Times New Roman"/>
                <a:cs typeface="Calibri" pitchFamily="34" charset="0"/>
              </a:rPr>
              <a:t/>
            </a:r>
            <a:br>
              <a:rPr lang="it-IT" sz="2000" dirty="0">
                <a:solidFill>
                  <a:srgbClr val="000000"/>
                </a:solidFill>
                <a:effectLst/>
                <a:latin typeface="Calibri" pitchFamily="34" charset="0"/>
                <a:ea typeface="Times New Roman"/>
                <a:cs typeface="Calibri" pitchFamily="34" charset="0"/>
              </a:rPr>
            </a:br>
            <a:r>
              <a:rPr lang="it-IT" sz="2000" dirty="0" smtClean="0">
                <a:solidFill>
                  <a:srgbClr val="000000"/>
                </a:solidFill>
                <a:effectLst/>
                <a:latin typeface="Calibri" pitchFamily="34" charset="0"/>
                <a:ea typeface="Times New Roman"/>
                <a:cs typeface="Calibri" pitchFamily="34" charset="0"/>
              </a:rPr>
              <a:t/>
            </a:r>
            <a:br>
              <a:rPr lang="it-IT" sz="2000" dirty="0" smtClean="0">
                <a:solidFill>
                  <a:srgbClr val="000000"/>
                </a:solidFill>
                <a:effectLst/>
                <a:latin typeface="Calibri" pitchFamily="34" charset="0"/>
                <a:ea typeface="Times New Roman"/>
                <a:cs typeface="Calibri" pitchFamily="34" charset="0"/>
              </a:rPr>
            </a:br>
            <a:r>
              <a:rPr lang="it-IT" sz="2000" dirty="0" smtClean="0">
                <a:solidFill>
                  <a:srgbClr val="000000"/>
                </a:solidFill>
                <a:effectLst/>
                <a:latin typeface="Calibri" pitchFamily="34" charset="0"/>
                <a:ea typeface="Times New Roman"/>
                <a:cs typeface="Calibri" pitchFamily="34" charset="0"/>
              </a:rPr>
              <a:t/>
            </a:r>
            <a:br>
              <a:rPr lang="it-IT" sz="2000" dirty="0" smtClean="0">
                <a:solidFill>
                  <a:srgbClr val="000000"/>
                </a:solidFill>
                <a:effectLst/>
                <a:latin typeface="Calibri" pitchFamily="34" charset="0"/>
                <a:ea typeface="Times New Roman"/>
                <a:cs typeface="Calibri" pitchFamily="34" charset="0"/>
              </a:rPr>
            </a:br>
            <a:r>
              <a:rPr lang="it-IT" sz="2000" dirty="0">
                <a:solidFill>
                  <a:srgbClr val="000000"/>
                </a:solidFill>
                <a:effectLst/>
                <a:latin typeface="Calibri" pitchFamily="34" charset="0"/>
                <a:ea typeface="Times New Roman"/>
                <a:cs typeface="Calibri" pitchFamily="34" charset="0"/>
              </a:rPr>
              <a:t/>
            </a:r>
            <a:br>
              <a:rPr lang="it-IT" sz="2000" dirty="0">
                <a:solidFill>
                  <a:srgbClr val="000000"/>
                </a:solidFill>
                <a:effectLst/>
                <a:latin typeface="Calibri" pitchFamily="34" charset="0"/>
                <a:ea typeface="Times New Roman"/>
                <a:cs typeface="Calibri" pitchFamily="34" charset="0"/>
              </a:rPr>
            </a:br>
            <a:r>
              <a:rPr lang="it-IT" sz="2000" dirty="0">
                <a:solidFill>
                  <a:srgbClr val="000000"/>
                </a:solidFill>
                <a:effectLst/>
                <a:latin typeface="Calibri" pitchFamily="34" charset="0"/>
                <a:ea typeface="Times New Roman"/>
                <a:cs typeface="Calibri" pitchFamily="34" charset="0"/>
              </a:rPr>
              <a:t/>
            </a:r>
            <a:br>
              <a:rPr lang="it-IT" sz="2000" dirty="0">
                <a:solidFill>
                  <a:srgbClr val="000000"/>
                </a:solidFill>
                <a:effectLst/>
                <a:latin typeface="Calibri" pitchFamily="34" charset="0"/>
                <a:ea typeface="Times New Roman"/>
                <a:cs typeface="Calibri" pitchFamily="34" charset="0"/>
              </a:rPr>
            </a:br>
            <a:r>
              <a:rPr lang="it-IT" sz="2000" dirty="0" smtClean="0">
                <a:solidFill>
                  <a:srgbClr val="000000"/>
                </a:solidFill>
                <a:effectLst/>
                <a:latin typeface="Calibri" pitchFamily="34" charset="0"/>
                <a:ea typeface="Times New Roman"/>
                <a:cs typeface="Calibri" pitchFamily="34" charset="0"/>
              </a:rPr>
              <a:t/>
            </a:r>
            <a:br>
              <a:rPr lang="it-IT" sz="2000" dirty="0" smtClean="0">
                <a:solidFill>
                  <a:srgbClr val="000000"/>
                </a:solidFill>
                <a:effectLst/>
                <a:latin typeface="Calibri" pitchFamily="34" charset="0"/>
                <a:ea typeface="Times New Roman"/>
                <a:cs typeface="Calibri" pitchFamily="34" charset="0"/>
              </a:rPr>
            </a:br>
            <a:r>
              <a:rPr lang="it-IT" sz="2000" dirty="0" smtClean="0">
                <a:solidFill>
                  <a:srgbClr val="000000"/>
                </a:solidFill>
                <a:effectLst/>
                <a:latin typeface="Calibri" pitchFamily="34" charset="0"/>
                <a:ea typeface="Times New Roman"/>
                <a:cs typeface="Calibri" pitchFamily="34" charset="0"/>
              </a:rPr>
              <a:t/>
            </a:r>
            <a:br>
              <a:rPr lang="it-IT" sz="2000" dirty="0" smtClean="0">
                <a:solidFill>
                  <a:srgbClr val="000000"/>
                </a:solidFill>
                <a:effectLst/>
                <a:latin typeface="Calibri" pitchFamily="34" charset="0"/>
                <a:ea typeface="Times New Roman"/>
                <a:cs typeface="Calibri" pitchFamily="34" charset="0"/>
              </a:rPr>
            </a:br>
            <a:r>
              <a:rPr lang="it-IT" sz="2000" dirty="0">
                <a:solidFill>
                  <a:srgbClr val="000000"/>
                </a:solidFill>
                <a:effectLst/>
                <a:latin typeface="Calibri"/>
                <a:ea typeface="Times New Roman"/>
              </a:rPr>
              <a:t>La tratta è uno strumento di pagamento a "iniziativa del venditore", </a:t>
            </a:r>
            <a:r>
              <a:rPr lang="it-IT" sz="2000" dirty="0" smtClean="0">
                <a:solidFill>
                  <a:srgbClr val="000000"/>
                </a:solidFill>
                <a:effectLst/>
                <a:latin typeface="Calibri"/>
                <a:ea typeface="Times New Roman"/>
              </a:rPr>
              <a:t>perché </a:t>
            </a:r>
            <a:r>
              <a:rPr lang="it-IT" sz="2000" dirty="0">
                <a:solidFill>
                  <a:srgbClr val="000000"/>
                </a:solidFill>
                <a:effectLst/>
                <a:latin typeface="Calibri"/>
                <a:ea typeface="Times New Roman"/>
              </a:rPr>
              <a:t>è quest'ultimo che la compila e la firma ordinando al compratore di </a:t>
            </a:r>
            <a:r>
              <a:rPr lang="it-IT" sz="2000" dirty="0" smtClean="0">
                <a:solidFill>
                  <a:srgbClr val="000000"/>
                </a:solidFill>
                <a:effectLst/>
                <a:latin typeface="Calibri"/>
                <a:ea typeface="Times New Roman"/>
              </a:rPr>
              <a:t>pagare, ma</a:t>
            </a:r>
            <a:r>
              <a:rPr lang="it-IT" sz="2000" dirty="0" smtClean="0">
                <a:effectLst/>
                <a:latin typeface="Times New Roman"/>
                <a:ea typeface="Times New Roman"/>
              </a:rPr>
              <a:t> </a:t>
            </a:r>
            <a:r>
              <a:rPr lang="it-IT" sz="2000" i="1" dirty="0" smtClean="0">
                <a:solidFill>
                  <a:srgbClr val="000000"/>
                </a:solidFill>
                <a:effectLst/>
                <a:latin typeface="Calibri"/>
                <a:ea typeface="Times New Roman"/>
              </a:rPr>
              <a:t>il </a:t>
            </a:r>
            <a:r>
              <a:rPr lang="it-IT" sz="2000" i="1" dirty="0">
                <a:solidFill>
                  <a:srgbClr val="000000"/>
                </a:solidFill>
                <a:effectLst/>
                <a:latin typeface="Calibri"/>
                <a:ea typeface="Times New Roman"/>
              </a:rPr>
              <a:t>trattario diventa obbligato cambiario solo se accetta l'ordine di</a:t>
            </a:r>
            <a:r>
              <a:rPr lang="it-IT" sz="2000" dirty="0">
                <a:solidFill>
                  <a:srgbClr val="000000"/>
                </a:solidFill>
                <a:effectLst/>
                <a:latin typeface="Calibri"/>
                <a:ea typeface="Times New Roman"/>
              </a:rPr>
              <a:t> </a:t>
            </a:r>
            <a:r>
              <a:rPr lang="it-IT" sz="2000" i="1" dirty="0">
                <a:solidFill>
                  <a:srgbClr val="000000"/>
                </a:solidFill>
                <a:effectLst/>
                <a:latin typeface="Calibri"/>
                <a:ea typeface="Times New Roman"/>
              </a:rPr>
              <a:t>pagare del </a:t>
            </a:r>
            <a:r>
              <a:rPr lang="it-IT" sz="2000" i="1" dirty="0" smtClean="0">
                <a:solidFill>
                  <a:srgbClr val="000000"/>
                </a:solidFill>
                <a:effectLst/>
                <a:latin typeface="Calibri"/>
                <a:ea typeface="Times New Roman"/>
              </a:rPr>
              <a:t>traente </a:t>
            </a:r>
            <a:r>
              <a:rPr lang="it-IT" sz="2000" dirty="0" smtClean="0">
                <a:solidFill>
                  <a:srgbClr val="000000"/>
                </a:solidFill>
                <a:effectLst/>
                <a:latin typeface="Calibri"/>
                <a:ea typeface="Times New Roman"/>
              </a:rPr>
              <a:t>tramite </a:t>
            </a:r>
            <a:r>
              <a:rPr lang="it-IT" sz="2000" dirty="0">
                <a:solidFill>
                  <a:srgbClr val="000000"/>
                </a:solidFill>
                <a:effectLst/>
                <a:latin typeface="Calibri"/>
                <a:ea typeface="Times New Roman"/>
              </a:rPr>
              <a:t>la propria firma </a:t>
            </a:r>
            <a:r>
              <a:rPr lang="it-IT" sz="2000" dirty="0" smtClean="0">
                <a:solidFill>
                  <a:srgbClr val="000000"/>
                </a:solidFill>
                <a:effectLst/>
                <a:latin typeface="Calibri"/>
                <a:ea typeface="Times New Roman"/>
              </a:rPr>
              <a:t>"</a:t>
            </a:r>
            <a:r>
              <a:rPr lang="it-IT" sz="2000" i="1" dirty="0">
                <a:solidFill>
                  <a:srgbClr val="000000"/>
                </a:solidFill>
                <a:effectLst/>
                <a:latin typeface="Calibri"/>
                <a:ea typeface="Times New Roman"/>
              </a:rPr>
              <a:t>per accettazione</a:t>
            </a:r>
            <a:r>
              <a:rPr lang="it-IT" sz="2000" dirty="0" smtClean="0">
                <a:solidFill>
                  <a:srgbClr val="000000"/>
                </a:solidFill>
                <a:effectLst/>
                <a:latin typeface="Calibri"/>
                <a:ea typeface="Times New Roman"/>
              </a:rPr>
              <a:t>"</a:t>
            </a:r>
            <a:r>
              <a:rPr lang="it-IT" sz="2000" dirty="0">
                <a:effectLst/>
                <a:latin typeface="Calibri" pitchFamily="34" charset="0"/>
                <a:ea typeface="Times New Roman"/>
                <a:cs typeface="Calibri" pitchFamily="34" charset="0"/>
              </a:rPr>
              <a:t/>
            </a:r>
            <a:br>
              <a:rPr lang="it-IT" sz="2000" dirty="0">
                <a:effectLst/>
                <a:latin typeface="Calibri" pitchFamily="34" charset="0"/>
                <a:ea typeface="Times New Roman"/>
                <a:cs typeface="Calibri" pitchFamily="34" charset="0"/>
              </a:rPr>
            </a:br>
            <a:endParaRPr lang="it-IT" sz="2000" dirty="0">
              <a:latin typeface="Calibri" pitchFamily="34" charset="0"/>
              <a:cs typeface="Calibri" pitchFamily="34" charset="0"/>
            </a:endParaRPr>
          </a:p>
        </p:txBody>
      </p:sp>
      <p:sp>
        <p:nvSpPr>
          <p:cNvPr id="4" name="Rettangolo 3"/>
          <p:cNvSpPr/>
          <p:nvPr/>
        </p:nvSpPr>
        <p:spPr>
          <a:xfrm>
            <a:off x="1122781" y="1340768"/>
            <a:ext cx="7560840" cy="646331"/>
          </a:xfrm>
          <a:prstGeom prst="rect">
            <a:avLst/>
          </a:prstGeom>
        </p:spPr>
        <p:txBody>
          <a:bodyPr wrap="square">
            <a:spAutoFit/>
          </a:bodyPr>
          <a:lstStyle/>
          <a:p>
            <a:r>
              <a:rPr lang="it-IT" dirty="0" smtClean="0">
                <a:effectLst/>
                <a:latin typeface="Times New Roman"/>
                <a:ea typeface="Times New Roman"/>
              </a:rPr>
              <a:t/>
            </a:r>
            <a:br>
              <a:rPr lang="it-IT" dirty="0" smtClean="0">
                <a:effectLst/>
                <a:latin typeface="Times New Roman"/>
                <a:ea typeface="Times New Roman"/>
              </a:rPr>
            </a:br>
            <a:endParaRPr lang="it-IT" dirty="0"/>
          </a:p>
        </p:txBody>
      </p:sp>
      <p:pic>
        <p:nvPicPr>
          <p:cNvPr id="6" name="Immagine 5" descr="http://www.itctorrente.it/speciale%20economia%20azendale/Il%20pagher%C3%B2%20e%20la%20tratta/Copia_di_tratta1.bmp"/>
          <p:cNvPicPr/>
          <p:nvPr/>
        </p:nvPicPr>
        <p:blipFill rotWithShape="1">
          <a:blip r:embed="rId2">
            <a:extLst>
              <a:ext uri="{28A0092B-C50C-407E-A947-70E740481C1C}">
                <a14:useLocalDpi xmlns:a14="http://schemas.microsoft.com/office/drawing/2010/main" val="0"/>
              </a:ext>
            </a:extLst>
          </a:blip>
          <a:srcRect b="23539"/>
          <a:stretch/>
        </p:blipFill>
        <p:spPr bwMode="auto">
          <a:xfrm>
            <a:off x="1763688" y="2348879"/>
            <a:ext cx="6228000" cy="2592000"/>
          </a:xfrm>
          <a:prstGeom prst="rect">
            <a:avLst/>
          </a:prstGeom>
          <a:noFill/>
          <a:ln>
            <a:noFill/>
          </a:ln>
          <a:extLst>
            <a:ext uri="{53640926-AAD7-44D8-BBD7-CCE9431645EC}">
              <a14:shadowObscured xmlns:a14="http://schemas.microsoft.com/office/drawing/2010/main"/>
            </a:ext>
          </a:extLst>
        </p:spPr>
      </p:pic>
      <p:sp>
        <p:nvSpPr>
          <p:cNvPr id="3" name="Segnaposto piè di pagina 2"/>
          <p:cNvSpPr>
            <a:spLocks noGrp="1"/>
          </p:cNvSpPr>
          <p:nvPr>
            <p:ph type="ftr" sz="quarter" idx="11"/>
          </p:nvPr>
        </p:nvSpPr>
        <p:spPr/>
        <p:txBody>
          <a:bodyPr/>
          <a:lstStyle/>
          <a:p>
            <a:r>
              <a:rPr lang="it-IT" smtClean="0"/>
              <a:t>Paola Bosio</a:t>
            </a:r>
            <a:endParaRPr lang="it-IT"/>
          </a:p>
        </p:txBody>
      </p:sp>
    </p:spTree>
    <p:extLst>
      <p:ext uri="{BB962C8B-B14F-4D97-AF65-F5344CB8AC3E}">
        <p14:creationId xmlns:p14="http://schemas.microsoft.com/office/powerpoint/2010/main" val="30675976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15614" y="404664"/>
            <a:ext cx="7920881" cy="2304256"/>
          </a:xfrm>
        </p:spPr>
        <p:txBody>
          <a:bodyPr>
            <a:noAutofit/>
          </a:bodyPr>
          <a:lstStyle/>
          <a:p>
            <a:r>
              <a:rPr lang="it-IT" sz="2200" dirty="0">
                <a:effectLst/>
                <a:latin typeface="Calibri" pitchFamily="34" charset="0"/>
                <a:cs typeface="Calibri" pitchFamily="34" charset="0"/>
              </a:rPr>
              <a:t>L'artigiano </a:t>
            </a:r>
            <a:r>
              <a:rPr lang="it-IT" sz="2200" b="1" dirty="0">
                <a:effectLst/>
                <a:latin typeface="Calibri" pitchFamily="34" charset="0"/>
                <a:cs typeface="Calibri" pitchFamily="34" charset="0"/>
              </a:rPr>
              <a:t>Fausto Tosi </a:t>
            </a:r>
            <a:r>
              <a:rPr lang="it-IT" sz="2200" dirty="0">
                <a:effectLst/>
                <a:latin typeface="Calibri" pitchFamily="34" charset="0"/>
                <a:cs typeface="Calibri" pitchFamily="34" charset="0"/>
              </a:rPr>
              <a:t>ha acquistato merci per 12.000 euro dal commerciante </a:t>
            </a:r>
            <a:r>
              <a:rPr lang="it-IT" sz="2200" b="1" dirty="0">
                <a:effectLst/>
                <a:latin typeface="Calibri" pitchFamily="34" charset="0"/>
                <a:cs typeface="Calibri" pitchFamily="34" charset="0"/>
              </a:rPr>
              <a:t>Marcello Rancati </a:t>
            </a:r>
            <a:r>
              <a:rPr lang="it-IT" sz="2200" dirty="0">
                <a:effectLst/>
                <a:latin typeface="Calibri" pitchFamily="34" charset="0"/>
                <a:cs typeface="Calibri" pitchFamily="34" charset="0"/>
              </a:rPr>
              <a:t>di Lecce. </a:t>
            </a:r>
            <a:r>
              <a:rPr lang="it-IT" sz="2200" dirty="0" smtClean="0">
                <a:effectLst/>
                <a:latin typeface="Calibri" pitchFamily="34" charset="0"/>
                <a:cs typeface="Calibri" pitchFamily="34" charset="0"/>
              </a:rPr>
              <a:t>Poiché </a:t>
            </a:r>
            <a:r>
              <a:rPr lang="it-IT" sz="2200" dirty="0">
                <a:effectLst/>
                <a:latin typeface="Calibri" pitchFamily="34" charset="0"/>
                <a:cs typeface="Calibri" pitchFamily="34" charset="0"/>
              </a:rPr>
              <a:t>Rancati è a sua volta debitore dello stesso importo verso la </a:t>
            </a:r>
            <a:r>
              <a:rPr lang="it-IT" sz="2200" b="1" dirty="0" err="1">
                <a:effectLst/>
                <a:latin typeface="Calibri" pitchFamily="34" charset="0"/>
                <a:cs typeface="Calibri" pitchFamily="34" charset="0"/>
              </a:rPr>
              <a:t>Grower</a:t>
            </a:r>
            <a:r>
              <a:rPr lang="it-IT" sz="2200" b="1" dirty="0">
                <a:effectLst/>
                <a:latin typeface="Calibri" pitchFamily="34" charset="0"/>
                <a:cs typeface="Calibri" pitchFamily="34" charset="0"/>
              </a:rPr>
              <a:t> </a:t>
            </a:r>
            <a:r>
              <a:rPr lang="it-IT" sz="2200" b="1" dirty="0" err="1">
                <a:effectLst/>
                <a:latin typeface="Calibri" pitchFamily="34" charset="0"/>
                <a:cs typeface="Calibri" pitchFamily="34" charset="0"/>
              </a:rPr>
              <a:t>s.p.a</a:t>
            </a:r>
            <a:r>
              <a:rPr lang="it-IT" sz="2200" dirty="0" err="1">
                <a:effectLst/>
                <a:latin typeface="Calibri" pitchFamily="34" charset="0"/>
                <a:cs typeface="Calibri" pitchFamily="34" charset="0"/>
              </a:rPr>
              <a:t>.</a:t>
            </a:r>
            <a:r>
              <a:rPr lang="it-IT" sz="2200" dirty="0">
                <a:effectLst/>
                <a:latin typeface="Calibri" pitchFamily="34" charset="0"/>
                <a:cs typeface="Calibri" pitchFamily="34" charset="0"/>
              </a:rPr>
              <a:t> di Foggia, in data 18 aprile spicca una tratta a favore di quest'ultima e a carico di Tosi, scadente a fine maggio.</a:t>
            </a:r>
            <a:br>
              <a:rPr lang="it-IT" sz="2200" dirty="0">
                <a:effectLst/>
                <a:latin typeface="Calibri" pitchFamily="34" charset="0"/>
                <a:cs typeface="Calibri" pitchFamily="34" charset="0"/>
              </a:rPr>
            </a:br>
            <a:r>
              <a:rPr lang="it-IT" sz="2200" dirty="0">
                <a:effectLst/>
                <a:latin typeface="Calibri" pitchFamily="34" charset="0"/>
                <a:cs typeface="Calibri" pitchFamily="34" charset="0"/>
              </a:rPr>
              <a:t>Presentiamo la tratta, regolarmente accettata, domiciliata presso l'agenzi n. 3 della Banca Popolare Pugliese.</a:t>
            </a:r>
            <a:br>
              <a:rPr lang="it-IT" sz="2200" dirty="0">
                <a:effectLst/>
                <a:latin typeface="Calibri" pitchFamily="34" charset="0"/>
                <a:cs typeface="Calibri" pitchFamily="34" charset="0"/>
              </a:rPr>
            </a:br>
            <a:endParaRPr lang="it-IT" sz="2200" dirty="0">
              <a:latin typeface="Calibri" pitchFamily="34" charset="0"/>
              <a:cs typeface="Calibri" pitchFamily="34" charset="0"/>
            </a:endParaRPr>
          </a:p>
        </p:txBody>
      </p:sp>
      <p:pic>
        <p:nvPicPr>
          <p:cNvPr id="8196" name="Picture 4" descr="http://www.itctorrente.it/speciale%20economia%20azendale/Il%20pagher%C3%B2%20e%20la%20tratta/Copia_di_trat0001.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5" y="2852936"/>
            <a:ext cx="7920879" cy="3672408"/>
          </a:xfrm>
          <a:prstGeom prst="rect">
            <a:avLst/>
          </a:prstGeom>
          <a:noFill/>
          <a:extLst>
            <a:ext uri="{909E8E84-426E-40DD-AFC4-6F175D3DCCD1}">
              <a14:hiddenFill xmlns:a14="http://schemas.microsoft.com/office/drawing/2010/main">
                <a:solidFill>
                  <a:srgbClr val="FFFFFF"/>
                </a:solidFill>
              </a14:hiddenFill>
            </a:ext>
          </a:extLst>
        </p:spPr>
      </p:pic>
      <p:sp>
        <p:nvSpPr>
          <p:cNvPr id="3" name="Segnaposto piè di pagina 2"/>
          <p:cNvSpPr>
            <a:spLocks noGrp="1"/>
          </p:cNvSpPr>
          <p:nvPr>
            <p:ph type="ftr" sz="quarter" idx="11"/>
          </p:nvPr>
        </p:nvSpPr>
        <p:spPr/>
        <p:txBody>
          <a:bodyPr/>
          <a:lstStyle/>
          <a:p>
            <a:r>
              <a:rPr lang="it-IT" smtClean="0"/>
              <a:t>Paola Bosio</a:t>
            </a:r>
            <a:endParaRPr lang="it-IT"/>
          </a:p>
        </p:txBody>
      </p:sp>
    </p:spTree>
    <p:extLst>
      <p:ext uri="{BB962C8B-B14F-4D97-AF65-F5344CB8AC3E}">
        <p14:creationId xmlns:p14="http://schemas.microsoft.com/office/powerpoint/2010/main" val="20089397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432560" y="359898"/>
            <a:ext cx="7406640" cy="476814"/>
          </a:xfrm>
        </p:spPr>
        <p:txBody>
          <a:bodyPr>
            <a:noAutofit/>
          </a:bodyPr>
          <a:lstStyle/>
          <a:p>
            <a:pPr algn="ctr"/>
            <a:r>
              <a:rPr lang="it-IT" sz="3200" b="1" dirty="0" smtClean="0">
                <a:latin typeface="Calibri" pitchFamily="34" charset="0"/>
                <a:cs typeface="Calibri" pitchFamily="34" charset="0"/>
              </a:rPr>
              <a:t>La scadenza delle cambiali</a:t>
            </a:r>
            <a:endParaRPr lang="it-IT" sz="3200" dirty="0">
              <a:latin typeface="Calibri" pitchFamily="34" charset="0"/>
              <a:cs typeface="Calibri" pitchFamily="34" charset="0"/>
            </a:endParaRPr>
          </a:p>
        </p:txBody>
      </p:sp>
      <p:sp>
        <p:nvSpPr>
          <p:cNvPr id="5" name="Sottotitolo 4"/>
          <p:cNvSpPr>
            <a:spLocks noGrp="1"/>
          </p:cNvSpPr>
          <p:nvPr>
            <p:ph type="subTitle" idx="1"/>
          </p:nvPr>
        </p:nvSpPr>
        <p:spPr>
          <a:xfrm>
            <a:off x="1432560" y="1124744"/>
            <a:ext cx="7406640" cy="5328592"/>
          </a:xfrm>
        </p:spPr>
        <p:txBody>
          <a:bodyPr/>
          <a:lstStyle/>
          <a:p>
            <a:endParaRPr lang="it-IT" dirty="0"/>
          </a:p>
        </p:txBody>
      </p:sp>
      <p:sp>
        <p:nvSpPr>
          <p:cNvPr id="6" name="Freccia a destra 5"/>
          <p:cNvSpPr/>
          <p:nvPr/>
        </p:nvSpPr>
        <p:spPr>
          <a:xfrm>
            <a:off x="2987824" y="1305409"/>
            <a:ext cx="720000" cy="216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Freccia a destra 6"/>
          <p:cNvSpPr/>
          <p:nvPr/>
        </p:nvSpPr>
        <p:spPr>
          <a:xfrm>
            <a:off x="2483768" y="2397736"/>
            <a:ext cx="720000" cy="216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Freccia a destra 7"/>
          <p:cNvSpPr/>
          <p:nvPr/>
        </p:nvSpPr>
        <p:spPr>
          <a:xfrm>
            <a:off x="2451991" y="3392984"/>
            <a:ext cx="720000" cy="216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  </a:t>
            </a:r>
            <a:endParaRPr lang="it-IT" dirty="0"/>
          </a:p>
        </p:txBody>
      </p:sp>
      <p:sp>
        <p:nvSpPr>
          <p:cNvPr id="9" name="Freccia a destra 8"/>
          <p:cNvSpPr/>
          <p:nvPr/>
        </p:nvSpPr>
        <p:spPr>
          <a:xfrm>
            <a:off x="2091991" y="4420513"/>
            <a:ext cx="720000" cy="216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aphicFrame>
        <p:nvGraphicFramePr>
          <p:cNvPr id="10" name="Tabella 9"/>
          <p:cNvGraphicFramePr>
            <a:graphicFrameLocks noGrp="1"/>
          </p:cNvGraphicFramePr>
          <p:nvPr>
            <p:extLst>
              <p:ext uri="{D42A27DB-BD31-4B8C-83A1-F6EECF244321}">
                <p14:modId xmlns:p14="http://schemas.microsoft.com/office/powerpoint/2010/main" val="659524185"/>
              </p:ext>
            </p:extLst>
          </p:nvPr>
        </p:nvGraphicFramePr>
        <p:xfrm>
          <a:off x="1524000" y="1196752"/>
          <a:ext cx="7224464" cy="5112568"/>
        </p:xfrm>
        <a:graphic>
          <a:graphicData uri="http://schemas.openxmlformats.org/drawingml/2006/table">
            <a:tbl>
              <a:tblPr firstRow="1" bandRow="1">
                <a:tableStyleId>{0660B408-B3CF-4A94-85FC-2B1E0A45F4A2}</a:tableStyleId>
              </a:tblPr>
              <a:tblGrid>
                <a:gridCol w="2327920"/>
                <a:gridCol w="4896544"/>
              </a:tblGrid>
              <a:tr h="1278142">
                <a:tc>
                  <a:txBody>
                    <a:bodyPr/>
                    <a:lstStyle/>
                    <a:p>
                      <a:r>
                        <a:rPr lang="it-IT" b="1" dirty="0" smtClean="0">
                          <a:latin typeface="Calibri" pitchFamily="34" charset="0"/>
                          <a:cs typeface="Calibri" pitchFamily="34" charset="0"/>
                        </a:rPr>
                        <a:t> a vista</a:t>
                      </a:r>
                      <a:endParaRPr lang="it-IT" b="1" dirty="0">
                        <a:latin typeface="Calibri" pitchFamily="34" charset="0"/>
                        <a:cs typeface="Calibri" pitchFamily="34" charset="0"/>
                      </a:endParaRPr>
                    </a:p>
                  </a:txBody>
                  <a:tcPr/>
                </a:tc>
                <a:tc>
                  <a:txBody>
                    <a:bodyPr/>
                    <a:lstStyle/>
                    <a:p>
                      <a:r>
                        <a:rPr kumimoji="0" lang="it-IT" sz="1800" b="1" kern="1200" dirty="0" smtClean="0">
                          <a:solidFill>
                            <a:schemeClr val="lt1"/>
                          </a:solidFill>
                          <a:effectLst/>
                          <a:latin typeface="Calibri" pitchFamily="34" charset="0"/>
                          <a:ea typeface="+mn-ea"/>
                          <a:cs typeface="Calibri" pitchFamily="34" charset="0"/>
                        </a:rPr>
                        <a:t>● pagabile all’atto della presentazione</a:t>
                      </a:r>
                      <a:endParaRPr lang="it-IT" b="1" dirty="0">
                        <a:latin typeface="Calibri" pitchFamily="34" charset="0"/>
                        <a:cs typeface="Calibri" pitchFamily="34" charset="0"/>
                      </a:endParaRPr>
                    </a:p>
                  </a:txBody>
                  <a:tcPr/>
                </a:tc>
              </a:tr>
              <a:tr h="1278142">
                <a:tc>
                  <a:txBody>
                    <a:bodyPr/>
                    <a:lstStyle/>
                    <a:p>
                      <a:r>
                        <a:rPr lang="it-IT" b="1" dirty="0" smtClean="0">
                          <a:latin typeface="Calibri" pitchFamily="34" charset="0"/>
                          <a:cs typeface="Calibri" pitchFamily="34" charset="0"/>
                        </a:rPr>
                        <a:t>a certo tempo vista</a:t>
                      </a:r>
                      <a:endParaRPr lang="it-IT" b="1" dirty="0">
                        <a:latin typeface="Calibri" pitchFamily="34" charset="0"/>
                        <a:cs typeface="Calibri" pitchFamily="34" charset="0"/>
                      </a:endParaRPr>
                    </a:p>
                  </a:txBody>
                  <a:tcPr/>
                </a:tc>
                <a:tc>
                  <a:txBody>
                    <a:bodyPr/>
                    <a:lstStyle/>
                    <a:p>
                      <a:r>
                        <a:rPr kumimoji="0" lang="it-IT" sz="1800" b="1" kern="1200" dirty="0" smtClean="0">
                          <a:solidFill>
                            <a:schemeClr val="dk1"/>
                          </a:solidFill>
                          <a:effectLst/>
                          <a:latin typeface="Calibri" pitchFamily="34" charset="0"/>
                          <a:ea typeface="+mn-ea"/>
                          <a:cs typeface="Calibri" pitchFamily="34" charset="0"/>
                        </a:rPr>
                        <a:t>● dalla data di accettazione</a:t>
                      </a:r>
                      <a:endParaRPr lang="it-IT" b="1" dirty="0">
                        <a:latin typeface="Calibri" pitchFamily="34" charset="0"/>
                        <a:cs typeface="Calibri" pitchFamily="34" charset="0"/>
                      </a:endParaRPr>
                    </a:p>
                  </a:txBody>
                  <a:tcPr/>
                </a:tc>
              </a:tr>
              <a:tr h="1278142">
                <a:tc>
                  <a:txBody>
                    <a:bodyPr/>
                    <a:lstStyle/>
                    <a:p>
                      <a:r>
                        <a:rPr lang="it-IT" b="1" dirty="0" smtClean="0">
                          <a:latin typeface="Calibri" pitchFamily="34" charset="0"/>
                          <a:cs typeface="Calibri" pitchFamily="34" charset="0"/>
                        </a:rPr>
                        <a:t>a certo tempo data</a:t>
                      </a:r>
                      <a:endParaRPr lang="it-IT" b="1" dirty="0">
                        <a:latin typeface="Calibri" pitchFamily="34" charset="0"/>
                        <a:cs typeface="Calibri" pitchFamily="34" charset="0"/>
                      </a:endParaRPr>
                    </a:p>
                  </a:txBody>
                  <a:tcPr/>
                </a:tc>
                <a:tc>
                  <a:txBody>
                    <a:bodyPr/>
                    <a:lstStyle/>
                    <a:p>
                      <a:r>
                        <a:rPr kumimoji="0" lang="it-IT" sz="1800" b="1" kern="1200" dirty="0" smtClean="0">
                          <a:solidFill>
                            <a:schemeClr val="dk1"/>
                          </a:solidFill>
                          <a:effectLst/>
                          <a:latin typeface="Calibri" pitchFamily="34" charset="0"/>
                          <a:ea typeface="+mn-ea"/>
                          <a:cs typeface="Calibri" pitchFamily="34" charset="0"/>
                        </a:rPr>
                        <a:t>● dalla data di emissione</a:t>
                      </a:r>
                      <a:endParaRPr lang="it-IT" b="1" dirty="0">
                        <a:latin typeface="Calibri" pitchFamily="34" charset="0"/>
                        <a:cs typeface="Calibri" pitchFamily="34" charset="0"/>
                      </a:endParaRPr>
                    </a:p>
                  </a:txBody>
                  <a:tcPr/>
                </a:tc>
              </a:tr>
              <a:tr h="1278142">
                <a:tc>
                  <a:txBody>
                    <a:bodyPr/>
                    <a:lstStyle/>
                    <a:p>
                      <a:r>
                        <a:rPr lang="it-IT" b="1" dirty="0" smtClean="0">
                          <a:latin typeface="Calibri" pitchFamily="34" charset="0"/>
                          <a:cs typeface="Calibri" pitchFamily="34" charset="0"/>
                        </a:rPr>
                        <a:t>a giorno fisso</a:t>
                      </a:r>
                      <a:endParaRPr lang="it-IT" b="1" dirty="0">
                        <a:latin typeface="Calibri" pitchFamily="34" charset="0"/>
                        <a:cs typeface="Calibri" pitchFamily="34" charset="0"/>
                      </a:endParaRPr>
                    </a:p>
                  </a:txBody>
                  <a:tcPr/>
                </a:tc>
                <a:tc>
                  <a:txBody>
                    <a:bodyPr/>
                    <a:lstStyle/>
                    <a:p>
                      <a:r>
                        <a:rPr kumimoji="0" lang="it-IT" sz="1800" b="1" kern="1200" dirty="0" smtClean="0">
                          <a:solidFill>
                            <a:schemeClr val="dk1"/>
                          </a:solidFill>
                          <a:effectLst/>
                          <a:latin typeface="Calibri" pitchFamily="34" charset="0"/>
                          <a:ea typeface="+mn-ea"/>
                          <a:cs typeface="Calibri" pitchFamily="34" charset="0"/>
                        </a:rPr>
                        <a:t>● indicato con precisione sull’effetto</a:t>
                      </a:r>
                      <a:endParaRPr lang="it-IT" b="1"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25513506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43608" y="274638"/>
            <a:ext cx="8100392" cy="706090"/>
          </a:xfrm>
        </p:spPr>
        <p:txBody>
          <a:bodyPr>
            <a:normAutofit/>
          </a:bodyPr>
          <a:lstStyle/>
          <a:p>
            <a:pPr algn="ctr"/>
            <a:r>
              <a:rPr lang="it-IT" sz="2800" b="1" dirty="0">
                <a:effectLst/>
                <a:latin typeface="Calibri" pitchFamily="34" charset="0"/>
                <a:cs typeface="Calibri" pitchFamily="34" charset="0"/>
              </a:rPr>
              <a:t>La girata </a:t>
            </a:r>
            <a:endParaRPr lang="it-IT" sz="2800" b="1" dirty="0">
              <a:latin typeface="Calibri" pitchFamily="34" charset="0"/>
              <a:cs typeface="Calibri" pitchFamily="34" charset="0"/>
            </a:endParaRPr>
          </a:p>
        </p:txBody>
      </p:sp>
      <p:sp>
        <p:nvSpPr>
          <p:cNvPr id="3" name="Segnaposto contenuto 2"/>
          <p:cNvSpPr>
            <a:spLocks noGrp="1"/>
          </p:cNvSpPr>
          <p:nvPr>
            <p:ph idx="1"/>
          </p:nvPr>
        </p:nvSpPr>
        <p:spPr>
          <a:xfrm>
            <a:off x="1115616" y="908720"/>
            <a:ext cx="7818072" cy="5339680"/>
          </a:xfrm>
        </p:spPr>
        <p:txBody>
          <a:bodyPr>
            <a:normAutofit/>
          </a:bodyPr>
          <a:lstStyle/>
          <a:p>
            <a:r>
              <a:rPr lang="it-IT" sz="2200" dirty="0">
                <a:latin typeface="Calibri" pitchFamily="34" charset="0"/>
                <a:cs typeface="Calibri" pitchFamily="34" charset="0"/>
              </a:rPr>
              <a:t>è l'atto con cui una cambiale e tutti i diritti a essa inerenti vengono trasferiti da un soggetto ad un </a:t>
            </a:r>
            <a:r>
              <a:rPr lang="it-IT" sz="2200" dirty="0" smtClean="0">
                <a:latin typeface="Calibri" pitchFamily="34" charset="0"/>
                <a:cs typeface="Calibri" pitchFamily="34" charset="0"/>
              </a:rPr>
              <a:t>altro </a:t>
            </a:r>
          </a:p>
          <a:p>
            <a:r>
              <a:rPr lang="it-IT" sz="2200" dirty="0">
                <a:latin typeface="Calibri" pitchFamily="34" charset="0"/>
                <a:cs typeface="Calibri" pitchFamily="34" charset="0"/>
              </a:rPr>
              <a:t>c</a:t>
            </a:r>
            <a:r>
              <a:rPr lang="it-IT" sz="2200" dirty="0" smtClean="0">
                <a:latin typeface="Calibri" pitchFamily="34" charset="0"/>
                <a:cs typeface="Calibri" pitchFamily="34" charset="0"/>
              </a:rPr>
              <a:t>hi esegue </a:t>
            </a:r>
            <a:r>
              <a:rPr lang="it-IT" sz="2200" dirty="0">
                <a:latin typeface="Calibri" pitchFamily="34" charset="0"/>
                <a:cs typeface="Calibri" pitchFamily="34" charset="0"/>
              </a:rPr>
              <a:t>la girata è detto </a:t>
            </a:r>
            <a:r>
              <a:rPr lang="it-IT" sz="2200" b="1" dirty="0" smtClean="0">
                <a:latin typeface="Calibri" pitchFamily="34" charset="0"/>
                <a:cs typeface="Calibri" pitchFamily="34" charset="0"/>
              </a:rPr>
              <a:t>girante</a:t>
            </a:r>
          </a:p>
          <a:p>
            <a:r>
              <a:rPr lang="it-IT" sz="2200" dirty="0">
                <a:latin typeface="Calibri" pitchFamily="34" charset="0"/>
                <a:cs typeface="Calibri" pitchFamily="34" charset="0"/>
              </a:rPr>
              <a:t>c</a:t>
            </a:r>
            <a:r>
              <a:rPr lang="it-IT" sz="2200" dirty="0" smtClean="0">
                <a:latin typeface="Calibri" pitchFamily="34" charset="0"/>
                <a:cs typeface="Calibri" pitchFamily="34" charset="0"/>
              </a:rPr>
              <a:t>hi riceve </a:t>
            </a:r>
            <a:r>
              <a:rPr lang="it-IT" sz="2200" dirty="0">
                <a:latin typeface="Calibri" pitchFamily="34" charset="0"/>
                <a:cs typeface="Calibri" pitchFamily="34" charset="0"/>
              </a:rPr>
              <a:t>la cambiale per effetto della girata è detto </a:t>
            </a:r>
            <a:r>
              <a:rPr lang="it-IT" sz="2200" b="1" dirty="0" smtClean="0">
                <a:latin typeface="Calibri" pitchFamily="34" charset="0"/>
                <a:cs typeface="Calibri" pitchFamily="34" charset="0"/>
              </a:rPr>
              <a:t>giratario</a:t>
            </a:r>
            <a:r>
              <a:rPr lang="it-IT" sz="2200" b="1" dirty="0">
                <a:latin typeface="Calibri" pitchFamily="34" charset="0"/>
                <a:cs typeface="Calibri" pitchFamily="34" charset="0"/>
              </a:rPr>
              <a:t/>
            </a:r>
            <a:br>
              <a:rPr lang="it-IT" sz="2200" b="1" dirty="0">
                <a:latin typeface="Calibri" pitchFamily="34" charset="0"/>
                <a:cs typeface="Calibri" pitchFamily="34" charset="0"/>
              </a:rPr>
            </a:br>
            <a:endParaRPr lang="it-IT" sz="2200" b="1" dirty="0">
              <a:latin typeface="Calibri" pitchFamily="34" charset="0"/>
              <a:cs typeface="Calibri" pitchFamily="34" charset="0"/>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2924944"/>
            <a:ext cx="4667073" cy="38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egnaposto piè di pagina 3"/>
          <p:cNvSpPr>
            <a:spLocks noGrp="1"/>
          </p:cNvSpPr>
          <p:nvPr>
            <p:ph type="ftr" sz="quarter" idx="11"/>
          </p:nvPr>
        </p:nvSpPr>
        <p:spPr/>
        <p:txBody>
          <a:bodyPr/>
          <a:lstStyle/>
          <a:p>
            <a:r>
              <a:rPr lang="it-IT" smtClean="0"/>
              <a:t>Paola Bosio</a:t>
            </a:r>
            <a:endParaRPr lang="it-IT"/>
          </a:p>
        </p:txBody>
      </p:sp>
    </p:spTree>
    <p:extLst>
      <p:ext uri="{BB962C8B-B14F-4D97-AF65-F5344CB8AC3E}">
        <p14:creationId xmlns:p14="http://schemas.microsoft.com/office/powerpoint/2010/main" val="16564656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1115616" y="188640"/>
            <a:ext cx="7920880" cy="4464496"/>
          </a:xfrm>
        </p:spPr>
        <p:txBody>
          <a:bodyPr>
            <a:normAutofit fontScale="90000"/>
          </a:bodyPr>
          <a:lstStyle/>
          <a:p>
            <a:r>
              <a:rPr lang="it-IT" sz="2200" dirty="0">
                <a:effectLst/>
                <a:latin typeface="Calibri" pitchFamily="34" charset="0"/>
                <a:cs typeface="Calibri" pitchFamily="34" charset="0"/>
              </a:rPr>
              <a:t>Le girate si scrivono sul retro delle cambiali e possono essere distinte in due categorie</a:t>
            </a:r>
            <a:r>
              <a:rPr lang="it-IT" sz="2200" dirty="0" smtClean="0">
                <a:effectLst/>
                <a:latin typeface="Calibri" pitchFamily="34" charset="0"/>
                <a:cs typeface="Calibri" pitchFamily="34" charset="0"/>
              </a:rPr>
              <a:t>:</a:t>
            </a:r>
            <a:br>
              <a:rPr lang="it-IT" sz="2200" dirty="0" smtClean="0">
                <a:effectLst/>
                <a:latin typeface="Calibri" pitchFamily="34" charset="0"/>
                <a:cs typeface="Calibri" pitchFamily="34" charset="0"/>
              </a:rPr>
            </a:br>
            <a:r>
              <a:rPr lang="it-IT" sz="2200" dirty="0">
                <a:effectLst/>
                <a:latin typeface="Calibri" pitchFamily="34" charset="0"/>
                <a:cs typeface="Calibri" pitchFamily="34" charset="0"/>
              </a:rPr>
              <a:t/>
            </a:r>
            <a:br>
              <a:rPr lang="it-IT" sz="2200" dirty="0">
                <a:effectLst/>
                <a:latin typeface="Calibri" pitchFamily="34" charset="0"/>
                <a:cs typeface="Calibri" pitchFamily="34" charset="0"/>
              </a:rPr>
            </a:br>
            <a:r>
              <a:rPr lang="it-IT" sz="2200" dirty="0">
                <a:effectLst/>
                <a:latin typeface="Calibri" pitchFamily="34" charset="0"/>
                <a:cs typeface="Calibri" pitchFamily="34" charset="0"/>
              </a:rPr>
              <a:t>1) le </a:t>
            </a:r>
            <a:r>
              <a:rPr lang="it-IT" sz="2200" b="1" dirty="0">
                <a:effectLst/>
                <a:latin typeface="Calibri" pitchFamily="34" charset="0"/>
                <a:cs typeface="Calibri" pitchFamily="34" charset="0"/>
              </a:rPr>
              <a:t>girate proprie</a:t>
            </a:r>
            <a:r>
              <a:rPr lang="it-IT" sz="2200" dirty="0">
                <a:effectLst/>
                <a:latin typeface="Calibri" pitchFamily="34" charset="0"/>
                <a:cs typeface="Calibri" pitchFamily="34" charset="0"/>
              </a:rPr>
              <a:t>, </a:t>
            </a:r>
            <a:r>
              <a:rPr lang="it-IT" sz="2200" i="1" dirty="0">
                <a:effectLst/>
                <a:latin typeface="Calibri" pitchFamily="34" charset="0"/>
                <a:cs typeface="Calibri" pitchFamily="34" charset="0"/>
              </a:rPr>
              <a:t>che trasferiscono da un soggetto ad un altro la proprietà della </a:t>
            </a:r>
            <a:r>
              <a:rPr lang="it-IT" sz="2200" i="1" dirty="0" smtClean="0">
                <a:effectLst/>
                <a:latin typeface="Calibri" pitchFamily="34" charset="0"/>
                <a:cs typeface="Calibri" pitchFamily="34" charset="0"/>
              </a:rPr>
              <a:t>cambiale</a:t>
            </a:r>
            <a:r>
              <a:rPr lang="it-IT" sz="2200" dirty="0" smtClean="0">
                <a:effectLst/>
                <a:latin typeface="Calibri" pitchFamily="34" charset="0"/>
                <a:cs typeface="Calibri" pitchFamily="34" charset="0"/>
              </a:rPr>
              <a:t> </a:t>
            </a:r>
            <a:br>
              <a:rPr lang="it-IT" sz="2200" dirty="0" smtClean="0">
                <a:effectLst/>
                <a:latin typeface="Calibri" pitchFamily="34" charset="0"/>
                <a:cs typeface="Calibri" pitchFamily="34" charset="0"/>
              </a:rPr>
            </a:br>
            <a:r>
              <a:rPr lang="it-IT" sz="2200" dirty="0">
                <a:effectLst/>
                <a:latin typeface="Calibri" pitchFamily="34" charset="0"/>
                <a:cs typeface="Calibri" pitchFamily="34" charset="0"/>
              </a:rPr>
              <a:t/>
            </a:r>
            <a:br>
              <a:rPr lang="it-IT" sz="2200" dirty="0">
                <a:effectLst/>
                <a:latin typeface="Calibri" pitchFamily="34" charset="0"/>
                <a:cs typeface="Calibri" pitchFamily="34" charset="0"/>
              </a:rPr>
            </a:br>
            <a:r>
              <a:rPr lang="it-IT" sz="2200" dirty="0" smtClean="0">
                <a:effectLst/>
                <a:latin typeface="Calibri" pitchFamily="34" charset="0"/>
                <a:cs typeface="Calibri" pitchFamily="34" charset="0"/>
              </a:rPr>
              <a:t>2</a:t>
            </a:r>
            <a:r>
              <a:rPr lang="it-IT" sz="2200" dirty="0">
                <a:effectLst/>
                <a:latin typeface="Calibri" pitchFamily="34" charset="0"/>
                <a:cs typeface="Calibri" pitchFamily="34" charset="0"/>
              </a:rPr>
              <a:t>) </a:t>
            </a:r>
            <a:r>
              <a:rPr lang="it-IT" sz="2200" b="1" dirty="0">
                <a:effectLst/>
                <a:latin typeface="Calibri" pitchFamily="34" charset="0"/>
                <a:cs typeface="Calibri" pitchFamily="34" charset="0"/>
              </a:rPr>
              <a:t>girate improprie</a:t>
            </a:r>
            <a:r>
              <a:rPr lang="it-IT" sz="2200" dirty="0">
                <a:effectLst/>
                <a:latin typeface="Calibri" pitchFamily="34" charset="0"/>
                <a:cs typeface="Calibri" pitchFamily="34" charset="0"/>
              </a:rPr>
              <a:t>, </a:t>
            </a:r>
            <a:r>
              <a:rPr lang="it-IT" sz="2200" i="1" dirty="0">
                <a:effectLst/>
                <a:latin typeface="Calibri" pitchFamily="34" charset="0"/>
                <a:cs typeface="Calibri" pitchFamily="34" charset="0"/>
              </a:rPr>
              <a:t>che non trasferiscono la proprietà della </a:t>
            </a:r>
            <a:r>
              <a:rPr lang="it-IT" sz="2200" i="1" dirty="0" smtClean="0">
                <a:effectLst/>
                <a:latin typeface="Calibri" pitchFamily="34" charset="0"/>
                <a:cs typeface="Calibri" pitchFamily="34" charset="0"/>
              </a:rPr>
              <a:t>cambiale</a:t>
            </a:r>
            <a:r>
              <a:rPr lang="it-IT" sz="2200" dirty="0" smtClean="0">
                <a:effectLst/>
                <a:latin typeface="Calibri" pitchFamily="34" charset="0"/>
                <a:cs typeface="Calibri" pitchFamily="34" charset="0"/>
              </a:rPr>
              <a:t/>
            </a:r>
            <a:br>
              <a:rPr lang="it-IT" sz="2200" dirty="0" smtClean="0">
                <a:effectLst/>
                <a:latin typeface="Calibri" pitchFamily="34" charset="0"/>
                <a:cs typeface="Calibri" pitchFamily="34" charset="0"/>
              </a:rPr>
            </a:br>
            <a:r>
              <a:rPr lang="it-IT" sz="2200" dirty="0">
                <a:effectLst/>
                <a:latin typeface="Calibri" pitchFamily="34" charset="0"/>
                <a:cs typeface="Calibri" pitchFamily="34" charset="0"/>
              </a:rPr>
              <a:t/>
            </a:r>
            <a:br>
              <a:rPr lang="it-IT" sz="2200" dirty="0">
                <a:effectLst/>
                <a:latin typeface="Calibri" pitchFamily="34" charset="0"/>
                <a:cs typeface="Calibri" pitchFamily="34" charset="0"/>
              </a:rPr>
            </a:br>
            <a:r>
              <a:rPr lang="it-IT" sz="2200" dirty="0" smtClean="0">
                <a:effectLst/>
                <a:latin typeface="Calibri" pitchFamily="34" charset="0"/>
                <a:cs typeface="Calibri" pitchFamily="34" charset="0"/>
              </a:rPr>
              <a:t>La </a:t>
            </a:r>
            <a:r>
              <a:rPr lang="it-IT" sz="2200" dirty="0">
                <a:effectLst/>
                <a:latin typeface="Calibri" pitchFamily="34" charset="0"/>
                <a:cs typeface="Calibri" pitchFamily="34" charset="0"/>
              </a:rPr>
              <a:t>legge non fissa il numero massimo delle girate, che potrebbero </a:t>
            </a:r>
            <a:r>
              <a:rPr lang="it-IT" sz="2200" dirty="0" smtClean="0">
                <a:effectLst/>
                <a:latin typeface="Calibri" pitchFamily="34" charset="0"/>
                <a:cs typeface="Calibri" pitchFamily="34" charset="0"/>
              </a:rPr>
              <a:t>essere </a:t>
            </a:r>
            <a:r>
              <a:rPr lang="it-IT" sz="2200" dirty="0">
                <a:effectLst/>
                <a:latin typeface="Calibri" pitchFamily="34" charset="0"/>
                <a:cs typeface="Calibri" pitchFamily="34" charset="0"/>
              </a:rPr>
              <a:t>anche numerose. Nel caso in cui lo spazio non sia sufficiente a contenerle, si deve attaccare un foglio (detto </a:t>
            </a:r>
            <a:r>
              <a:rPr lang="it-IT" sz="2200" i="1" dirty="0">
                <a:effectLst/>
                <a:latin typeface="Calibri" pitchFamily="34" charset="0"/>
                <a:cs typeface="Calibri" pitchFamily="34" charset="0"/>
              </a:rPr>
              <a:t>foglio di allungamento</a:t>
            </a:r>
            <a:r>
              <a:rPr lang="it-IT" sz="2200" dirty="0">
                <a:effectLst/>
                <a:latin typeface="Calibri" pitchFamily="34" charset="0"/>
                <a:cs typeface="Calibri" pitchFamily="34" charset="0"/>
              </a:rPr>
              <a:t>) e proseguire su di esso</a:t>
            </a:r>
            <a:r>
              <a:rPr lang="it-IT" sz="2200" dirty="0" smtClean="0">
                <a:effectLst/>
                <a:latin typeface="Calibri" pitchFamily="34" charset="0"/>
                <a:cs typeface="Calibri" pitchFamily="34" charset="0"/>
              </a:rPr>
              <a:t>.</a:t>
            </a:r>
            <a:br>
              <a:rPr lang="it-IT" sz="2200" dirty="0" smtClean="0">
                <a:effectLst/>
                <a:latin typeface="Calibri" pitchFamily="34" charset="0"/>
                <a:cs typeface="Calibri" pitchFamily="34" charset="0"/>
              </a:rPr>
            </a:br>
            <a:r>
              <a:rPr lang="it-IT" sz="2200" dirty="0">
                <a:effectLst/>
                <a:latin typeface="Calibri" pitchFamily="34" charset="0"/>
                <a:cs typeface="Calibri" pitchFamily="34" charset="0"/>
              </a:rPr>
              <a:t/>
            </a:r>
            <a:br>
              <a:rPr lang="it-IT" sz="2200" dirty="0">
                <a:effectLst/>
                <a:latin typeface="Calibri" pitchFamily="34" charset="0"/>
                <a:cs typeface="Calibri" pitchFamily="34" charset="0"/>
              </a:rPr>
            </a:br>
            <a:endParaRPr lang="it-IT" sz="2200" dirty="0">
              <a:latin typeface="Calibri" pitchFamily="34" charset="0"/>
              <a:cs typeface="Calibri" pitchFamily="34" charset="0"/>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4149080"/>
            <a:ext cx="4825535" cy="226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egnaposto piè di pagina 1"/>
          <p:cNvSpPr>
            <a:spLocks noGrp="1"/>
          </p:cNvSpPr>
          <p:nvPr>
            <p:ph type="ftr" sz="quarter" idx="11"/>
          </p:nvPr>
        </p:nvSpPr>
        <p:spPr/>
        <p:txBody>
          <a:bodyPr/>
          <a:lstStyle/>
          <a:p>
            <a:r>
              <a:rPr lang="it-IT" smtClean="0"/>
              <a:t>Paola Bosio</a:t>
            </a:r>
            <a:endParaRPr lang="it-IT"/>
          </a:p>
        </p:txBody>
      </p:sp>
    </p:spTree>
    <p:extLst>
      <p:ext uri="{BB962C8B-B14F-4D97-AF65-F5344CB8AC3E}">
        <p14:creationId xmlns:p14="http://schemas.microsoft.com/office/powerpoint/2010/main" val="32980979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35608" y="332656"/>
            <a:ext cx="7498080" cy="1368152"/>
          </a:xfrm>
        </p:spPr>
        <p:txBody>
          <a:bodyPr>
            <a:normAutofit fontScale="90000"/>
          </a:bodyPr>
          <a:lstStyle/>
          <a:p>
            <a:pPr algn="ctr"/>
            <a:r>
              <a:rPr lang="it-IT" sz="3600" b="1" dirty="0" smtClean="0">
                <a:solidFill>
                  <a:srgbClr val="073E87">
                    <a:satMod val="130000"/>
                  </a:srgbClr>
                </a:solidFill>
                <a:effectLst/>
                <a:latin typeface="Calibri" pitchFamily="34" charset="0"/>
                <a:cs typeface="Calibri" pitchFamily="34" charset="0"/>
              </a:rPr>
              <a:t>Girate proprie</a:t>
            </a:r>
            <a:r>
              <a:rPr lang="it-IT" sz="2800" b="1" dirty="0" smtClean="0">
                <a:solidFill>
                  <a:srgbClr val="073E87">
                    <a:satMod val="130000"/>
                  </a:srgbClr>
                </a:solidFill>
                <a:effectLst/>
                <a:latin typeface="Calibri" pitchFamily="34" charset="0"/>
                <a:cs typeface="Calibri" pitchFamily="34" charset="0"/>
              </a:rPr>
              <a:t/>
            </a:r>
            <a:br>
              <a:rPr lang="it-IT" sz="2800" b="1" dirty="0" smtClean="0">
                <a:solidFill>
                  <a:srgbClr val="073E87">
                    <a:satMod val="130000"/>
                  </a:srgbClr>
                </a:solidFill>
                <a:effectLst/>
                <a:latin typeface="Calibri" pitchFamily="34" charset="0"/>
                <a:cs typeface="Calibri" pitchFamily="34" charset="0"/>
              </a:rPr>
            </a:br>
            <a:r>
              <a:rPr lang="it-IT" sz="2400" b="1" dirty="0" smtClean="0">
                <a:solidFill>
                  <a:srgbClr val="073E87">
                    <a:satMod val="130000"/>
                  </a:srgbClr>
                </a:solidFill>
                <a:effectLst/>
                <a:latin typeface="Calibri" pitchFamily="34" charset="0"/>
                <a:cs typeface="Calibri" pitchFamily="34" charset="0"/>
              </a:rPr>
              <a:t/>
            </a:r>
            <a:br>
              <a:rPr lang="it-IT" sz="2400" b="1" dirty="0" smtClean="0">
                <a:solidFill>
                  <a:srgbClr val="073E87">
                    <a:satMod val="130000"/>
                  </a:srgbClr>
                </a:solidFill>
                <a:effectLst/>
                <a:latin typeface="Calibri" pitchFamily="34" charset="0"/>
                <a:cs typeface="Calibri" pitchFamily="34" charset="0"/>
              </a:rPr>
            </a:br>
            <a:endParaRPr lang="it-IT" dirty="0"/>
          </a:p>
        </p:txBody>
      </p:sp>
      <p:sp>
        <p:nvSpPr>
          <p:cNvPr id="3" name="Segnaposto contenuto 2"/>
          <p:cNvSpPr>
            <a:spLocks noGrp="1"/>
          </p:cNvSpPr>
          <p:nvPr>
            <p:ph idx="1"/>
          </p:nvPr>
        </p:nvSpPr>
        <p:spPr>
          <a:xfrm>
            <a:off x="1115616" y="908720"/>
            <a:ext cx="7920880" cy="5760640"/>
          </a:xfrm>
        </p:spPr>
        <p:txBody>
          <a:bodyPr>
            <a:normAutofit/>
          </a:bodyPr>
          <a:lstStyle/>
          <a:p>
            <a:r>
              <a:rPr lang="it-IT" sz="2000" b="1" dirty="0">
                <a:solidFill>
                  <a:srgbClr val="073E87">
                    <a:satMod val="130000"/>
                  </a:srgbClr>
                </a:solidFill>
                <a:latin typeface="Calibri" pitchFamily="34" charset="0"/>
                <a:ea typeface="+mj-ea"/>
                <a:cs typeface="Calibri" pitchFamily="34" charset="0"/>
              </a:rPr>
              <a:t>girata in pieno</a:t>
            </a:r>
            <a:r>
              <a:rPr lang="it-IT" sz="2000" dirty="0">
                <a:solidFill>
                  <a:srgbClr val="073E87">
                    <a:satMod val="130000"/>
                  </a:srgbClr>
                </a:solidFill>
                <a:latin typeface="Calibri" pitchFamily="34" charset="0"/>
                <a:ea typeface="+mj-ea"/>
                <a:cs typeface="Calibri" pitchFamily="34" charset="0"/>
              </a:rPr>
              <a:t>: viene effettuata dal girante scrivendo sul retro della cambiale una breve frase con cui dichiara di trasferirla a un determinato soggetto; può esserne esempio un'espressione di questo tipo: </a:t>
            </a:r>
            <a:r>
              <a:rPr lang="it-IT" sz="2000" i="1" dirty="0">
                <a:solidFill>
                  <a:srgbClr val="073E87">
                    <a:satMod val="130000"/>
                  </a:srgbClr>
                </a:solidFill>
                <a:latin typeface="Calibri" pitchFamily="34" charset="0"/>
                <a:ea typeface="+mj-ea"/>
                <a:cs typeface="Calibri" pitchFamily="34" charset="0"/>
              </a:rPr>
              <a:t>"E</a:t>
            </a:r>
            <a:r>
              <a:rPr lang="it-IT" sz="2000" dirty="0">
                <a:solidFill>
                  <a:srgbClr val="073E87">
                    <a:satMod val="130000"/>
                  </a:srgbClr>
                </a:solidFill>
                <a:latin typeface="Calibri" pitchFamily="34" charset="0"/>
                <a:ea typeface="+mj-ea"/>
                <a:cs typeface="Calibri" pitchFamily="34" charset="0"/>
              </a:rPr>
              <a:t> </a:t>
            </a:r>
            <a:r>
              <a:rPr lang="it-IT" sz="2000" i="1" dirty="0">
                <a:solidFill>
                  <a:srgbClr val="073E87">
                    <a:satMod val="130000"/>
                  </a:srgbClr>
                </a:solidFill>
                <a:latin typeface="Calibri" pitchFamily="34" charset="0"/>
                <a:ea typeface="+mj-ea"/>
                <a:cs typeface="Calibri" pitchFamily="34" charset="0"/>
              </a:rPr>
              <a:t>per me (noi) pagate al signor</a:t>
            </a:r>
            <a:r>
              <a:rPr lang="it-IT" sz="2000" dirty="0">
                <a:solidFill>
                  <a:srgbClr val="073E87">
                    <a:satMod val="130000"/>
                  </a:srgbClr>
                </a:solidFill>
                <a:latin typeface="Calibri" pitchFamily="34" charset="0"/>
                <a:ea typeface="+mj-ea"/>
                <a:cs typeface="Calibri" pitchFamily="34" charset="0"/>
              </a:rPr>
              <a:t> ....(giratario)" seguita dalla località, dalla data della girata e dalla firma del </a:t>
            </a:r>
            <a:r>
              <a:rPr lang="it-IT" sz="2000" dirty="0" smtClean="0">
                <a:solidFill>
                  <a:srgbClr val="073E87">
                    <a:satMod val="130000"/>
                  </a:srgbClr>
                </a:solidFill>
                <a:latin typeface="Calibri" pitchFamily="34" charset="0"/>
                <a:ea typeface="+mj-ea"/>
                <a:cs typeface="Calibri" pitchFamily="34" charset="0"/>
              </a:rPr>
              <a:t>girante</a:t>
            </a:r>
          </a:p>
          <a:p>
            <a:pPr marL="82296" indent="0">
              <a:buNone/>
            </a:pPr>
            <a:endParaRPr lang="it-IT" sz="2000" dirty="0" smtClean="0">
              <a:solidFill>
                <a:srgbClr val="073E87">
                  <a:satMod val="130000"/>
                </a:srgbClr>
              </a:solidFill>
              <a:latin typeface="Calibri" pitchFamily="34" charset="0"/>
              <a:ea typeface="+mj-ea"/>
              <a:cs typeface="Calibri" pitchFamily="34" charset="0"/>
            </a:endParaRPr>
          </a:p>
          <a:p>
            <a:pPr marL="82296" indent="0">
              <a:buNone/>
            </a:pPr>
            <a:endParaRPr lang="it-IT" sz="2000" dirty="0" smtClean="0">
              <a:solidFill>
                <a:srgbClr val="073E87">
                  <a:satMod val="130000"/>
                </a:srgbClr>
              </a:solidFill>
              <a:latin typeface="Calibri" pitchFamily="34" charset="0"/>
              <a:ea typeface="+mj-ea"/>
              <a:cs typeface="Calibri" pitchFamily="34" charset="0"/>
            </a:endParaRPr>
          </a:p>
          <a:p>
            <a:pPr marL="82296" indent="0">
              <a:buNone/>
            </a:pPr>
            <a:endParaRPr lang="it-IT" sz="2000" dirty="0">
              <a:solidFill>
                <a:srgbClr val="073E87">
                  <a:satMod val="130000"/>
                </a:srgbClr>
              </a:solidFill>
              <a:latin typeface="Calibri" pitchFamily="34" charset="0"/>
              <a:ea typeface="+mj-ea"/>
              <a:cs typeface="Calibri" pitchFamily="34" charset="0"/>
            </a:endParaRPr>
          </a:p>
          <a:p>
            <a:pPr marL="82296" indent="0">
              <a:buNone/>
            </a:pPr>
            <a:endParaRPr lang="it-IT" sz="2000" dirty="0" smtClean="0">
              <a:solidFill>
                <a:srgbClr val="073E87">
                  <a:satMod val="130000"/>
                </a:srgbClr>
              </a:solidFill>
              <a:latin typeface="Calibri" pitchFamily="34" charset="0"/>
              <a:ea typeface="+mj-ea"/>
              <a:cs typeface="Calibri" pitchFamily="34" charset="0"/>
            </a:endParaRPr>
          </a:p>
          <a:p>
            <a:r>
              <a:rPr lang="it-IT" sz="2000" b="1" dirty="0" smtClean="0">
                <a:solidFill>
                  <a:srgbClr val="073E87">
                    <a:satMod val="130000"/>
                  </a:srgbClr>
                </a:solidFill>
                <a:latin typeface="Calibri" pitchFamily="34" charset="0"/>
                <a:ea typeface="+mj-ea"/>
                <a:cs typeface="Calibri" pitchFamily="34" charset="0"/>
              </a:rPr>
              <a:t>girata </a:t>
            </a:r>
            <a:r>
              <a:rPr lang="it-IT" sz="2000" b="1" dirty="0">
                <a:solidFill>
                  <a:srgbClr val="073E87">
                    <a:satMod val="130000"/>
                  </a:srgbClr>
                </a:solidFill>
                <a:latin typeface="Calibri" pitchFamily="34" charset="0"/>
                <a:ea typeface="+mj-ea"/>
                <a:cs typeface="Calibri" pitchFamily="34" charset="0"/>
              </a:rPr>
              <a:t>in bianco</a:t>
            </a:r>
            <a:r>
              <a:rPr lang="it-IT" sz="2000" dirty="0">
                <a:solidFill>
                  <a:srgbClr val="073E87">
                    <a:satMod val="130000"/>
                  </a:srgbClr>
                </a:solidFill>
                <a:latin typeface="Calibri" pitchFamily="34" charset="0"/>
                <a:ea typeface="+mj-ea"/>
                <a:cs typeface="Calibri" pitchFamily="34" charset="0"/>
              </a:rPr>
              <a:t>: viene effettuata dal girante con la semplice apposizione della propria firma sul retro della cambiale, senza designare il nuovo possessore del titolo. Questo rende la cambiale simile a un titolo al portatore, ossia trasferibile o incassabile attraverso la sola consegna del </a:t>
            </a:r>
            <a:r>
              <a:rPr lang="it-IT" sz="2000" dirty="0" smtClean="0">
                <a:solidFill>
                  <a:srgbClr val="073E87">
                    <a:satMod val="130000"/>
                  </a:srgbClr>
                </a:solidFill>
                <a:latin typeface="Calibri" pitchFamily="34" charset="0"/>
                <a:ea typeface="+mj-ea"/>
                <a:cs typeface="Calibri" pitchFamily="34" charset="0"/>
              </a:rPr>
              <a:t>titolo</a:t>
            </a:r>
          </a:p>
          <a:p>
            <a:pPr marL="82296" indent="0">
              <a:buNone/>
            </a:pPr>
            <a:r>
              <a:rPr lang="it-IT" sz="2000" dirty="0">
                <a:solidFill>
                  <a:srgbClr val="073E87">
                    <a:satMod val="130000"/>
                  </a:srgbClr>
                </a:solidFill>
                <a:latin typeface="Calibri" pitchFamily="34" charset="0"/>
                <a:ea typeface="+mj-ea"/>
                <a:cs typeface="Calibri" pitchFamily="34" charset="0"/>
              </a:rPr>
              <a:t/>
            </a:r>
            <a:br>
              <a:rPr lang="it-IT" sz="2000" dirty="0">
                <a:solidFill>
                  <a:srgbClr val="073E87">
                    <a:satMod val="130000"/>
                  </a:srgbClr>
                </a:solidFill>
                <a:latin typeface="Calibri" pitchFamily="34" charset="0"/>
                <a:ea typeface="+mj-ea"/>
                <a:cs typeface="Calibri" pitchFamily="34" charset="0"/>
              </a:rPr>
            </a:br>
            <a:endParaRPr lang="it-IT" sz="2000" dirty="0"/>
          </a:p>
        </p:txBody>
      </p:sp>
      <p:pic>
        <p:nvPicPr>
          <p:cNvPr id="4" name="Picture 2"/>
          <p:cNvPicPr/>
          <p:nvPr/>
        </p:nvPicPr>
        <p:blipFill rotWithShape="1">
          <a:blip r:embed="rId2">
            <a:extLst>
              <a:ext uri="{28A0092B-C50C-407E-A947-70E740481C1C}">
                <a14:useLocalDpi xmlns:a14="http://schemas.microsoft.com/office/drawing/2010/main" val="0"/>
              </a:ext>
            </a:extLst>
          </a:blip>
          <a:srcRect l="3425" r="21370" b="70155"/>
          <a:stretch/>
        </p:blipFill>
        <p:spPr bwMode="auto">
          <a:xfrm>
            <a:off x="3059832" y="2715710"/>
            <a:ext cx="3512820" cy="1150620"/>
          </a:xfrm>
          <a:prstGeom prst="rect">
            <a:avLst/>
          </a:prstGeom>
          <a:noFill/>
          <a:ln>
            <a:noFill/>
          </a:ln>
          <a:effectLst/>
          <a:extLst>
            <a:ext uri="{53640926-AAD7-44D8-BBD7-CCE9431645EC}">
              <a14:shadowObscured xmlns:a14="http://schemas.microsoft.com/office/drawing/2010/main"/>
            </a:ext>
          </a:extLst>
        </p:spPr>
      </p:pic>
      <p:pic>
        <p:nvPicPr>
          <p:cNvPr id="5" name="Picture 2"/>
          <p:cNvPicPr/>
          <p:nvPr/>
        </p:nvPicPr>
        <p:blipFill rotWithShape="1">
          <a:blip r:embed="rId2">
            <a:extLst>
              <a:ext uri="{28A0092B-C50C-407E-A947-70E740481C1C}">
                <a14:useLocalDpi xmlns:a14="http://schemas.microsoft.com/office/drawing/2010/main" val="0"/>
              </a:ext>
            </a:extLst>
          </a:blip>
          <a:srcRect l="1631" t="28659" r="22839" b="57900"/>
          <a:stretch/>
        </p:blipFill>
        <p:spPr bwMode="auto">
          <a:xfrm>
            <a:off x="3059832" y="5776312"/>
            <a:ext cx="3528060" cy="518160"/>
          </a:xfrm>
          <a:prstGeom prst="rect">
            <a:avLst/>
          </a:prstGeom>
          <a:noFill/>
          <a:ln>
            <a:noFill/>
          </a:ln>
          <a:effectLst/>
          <a:extLst>
            <a:ext uri="{53640926-AAD7-44D8-BBD7-CCE9431645EC}">
              <a14:shadowObscured xmlns:a14="http://schemas.microsoft.com/office/drawing/2010/main"/>
            </a:ext>
          </a:extLst>
        </p:spPr>
      </p:pic>
      <p:sp>
        <p:nvSpPr>
          <p:cNvPr id="6" name="Segnaposto piè di pagina 5"/>
          <p:cNvSpPr>
            <a:spLocks noGrp="1"/>
          </p:cNvSpPr>
          <p:nvPr>
            <p:ph type="ftr" sz="quarter" idx="11"/>
          </p:nvPr>
        </p:nvSpPr>
        <p:spPr/>
        <p:txBody>
          <a:bodyPr/>
          <a:lstStyle/>
          <a:p>
            <a:r>
              <a:rPr lang="it-IT" smtClean="0"/>
              <a:t>Paola Bosio</a:t>
            </a:r>
            <a:endParaRPr lang="it-IT"/>
          </a:p>
        </p:txBody>
      </p:sp>
    </p:spTree>
    <p:extLst>
      <p:ext uri="{BB962C8B-B14F-4D97-AF65-F5344CB8AC3E}">
        <p14:creationId xmlns:p14="http://schemas.microsoft.com/office/powerpoint/2010/main" val="18124331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432560" y="359898"/>
            <a:ext cx="7406640" cy="476814"/>
          </a:xfrm>
        </p:spPr>
        <p:txBody>
          <a:bodyPr>
            <a:noAutofit/>
          </a:bodyPr>
          <a:lstStyle/>
          <a:p>
            <a:pPr algn="ctr"/>
            <a:r>
              <a:rPr lang="it-IT" sz="3200" b="1" dirty="0">
                <a:solidFill>
                  <a:srgbClr val="073E87">
                    <a:satMod val="130000"/>
                  </a:srgbClr>
                </a:solidFill>
                <a:effectLst/>
                <a:latin typeface="Calibri" pitchFamily="34" charset="0"/>
                <a:cs typeface="Calibri" pitchFamily="34" charset="0"/>
              </a:rPr>
              <a:t>Girate </a:t>
            </a:r>
            <a:r>
              <a:rPr lang="it-IT" sz="3200" b="1" dirty="0" smtClean="0">
                <a:solidFill>
                  <a:srgbClr val="073E87">
                    <a:satMod val="130000"/>
                  </a:srgbClr>
                </a:solidFill>
                <a:effectLst/>
                <a:latin typeface="Calibri" pitchFamily="34" charset="0"/>
                <a:cs typeface="Calibri" pitchFamily="34" charset="0"/>
              </a:rPr>
              <a:t>improprie</a:t>
            </a:r>
            <a:endParaRPr lang="it-IT" sz="3200" dirty="0"/>
          </a:p>
        </p:txBody>
      </p:sp>
      <p:sp>
        <p:nvSpPr>
          <p:cNvPr id="3" name="Sottotitolo 2"/>
          <p:cNvSpPr>
            <a:spLocks noGrp="1"/>
          </p:cNvSpPr>
          <p:nvPr>
            <p:ph type="subTitle" idx="1"/>
          </p:nvPr>
        </p:nvSpPr>
        <p:spPr>
          <a:xfrm>
            <a:off x="1115616" y="1052736"/>
            <a:ext cx="7920880" cy="5400600"/>
          </a:xfrm>
        </p:spPr>
        <p:txBody>
          <a:bodyPr>
            <a:normAutofit/>
          </a:bodyPr>
          <a:lstStyle/>
          <a:p>
            <a:r>
              <a:rPr lang="it-IT" sz="2000" dirty="0">
                <a:latin typeface="Calibri" pitchFamily="34" charset="0"/>
                <a:cs typeface="Calibri" pitchFamily="34" charset="0"/>
              </a:rPr>
              <a:t>Il girante non trasferisce la proprietà della cambiale, ma solo il </a:t>
            </a:r>
            <a:r>
              <a:rPr lang="it-IT" sz="2000" b="1" dirty="0">
                <a:latin typeface="Calibri" pitchFamily="34" charset="0"/>
                <a:cs typeface="Calibri" pitchFamily="34" charset="0"/>
              </a:rPr>
              <a:t>possesso</a:t>
            </a:r>
            <a:r>
              <a:rPr lang="it-IT" sz="2000" dirty="0">
                <a:latin typeface="Calibri" pitchFamily="34" charset="0"/>
                <a:cs typeface="Calibri" pitchFamily="34" charset="0"/>
              </a:rPr>
              <a:t>.</a:t>
            </a:r>
          </a:p>
          <a:p>
            <a:r>
              <a:rPr lang="it-IT" sz="2000" dirty="0">
                <a:latin typeface="Calibri" pitchFamily="34" charset="0"/>
                <a:cs typeface="Calibri" pitchFamily="34" charset="0"/>
              </a:rPr>
              <a:t>La riscossione della cambiale viene affidata ad una terza persona, di solito una banca, che la riscuote a nome del girante, in questo caso la girata deve essere in pieno con l’aggiunta della dicitura “all’incasso” o “valuta per l’incasso”.</a:t>
            </a:r>
          </a:p>
          <a:p>
            <a:r>
              <a:rPr lang="it-IT" sz="2000" dirty="0">
                <a:latin typeface="Calibri" pitchFamily="34" charset="0"/>
                <a:cs typeface="Calibri" pitchFamily="34" charset="0"/>
              </a:rPr>
              <a:t>Esempio di girata impropria è quando, per non aspettare la scadenza per la riscossione, si affida il titolo ad una banca che anticipa l’importo ma detrae gli interessi non ancora </a:t>
            </a:r>
            <a:r>
              <a:rPr lang="it-IT" sz="2000" dirty="0" smtClean="0">
                <a:latin typeface="Calibri" pitchFamily="34" charset="0"/>
                <a:cs typeface="Calibri" pitchFamily="34" charset="0"/>
              </a:rPr>
              <a:t>maturati </a:t>
            </a:r>
            <a:r>
              <a:rPr lang="it-IT" sz="2000" dirty="0">
                <a:latin typeface="Calibri" pitchFamily="34" charset="0"/>
                <a:cs typeface="Calibri" pitchFamily="34" charset="0"/>
              </a:rPr>
              <a:t>(sconto cambiario</a:t>
            </a:r>
            <a:r>
              <a:rPr lang="it-IT" sz="2000" dirty="0" smtClean="0">
                <a:latin typeface="Calibri" pitchFamily="34" charset="0"/>
                <a:cs typeface="Calibri" pitchFamily="34" charset="0"/>
              </a:rPr>
              <a:t>).</a:t>
            </a:r>
          </a:p>
          <a:p>
            <a:endParaRPr lang="it-IT" sz="2000" dirty="0" smtClean="0">
              <a:latin typeface="Calibri" pitchFamily="34" charset="0"/>
              <a:cs typeface="Calibri" pitchFamily="34" charset="0"/>
            </a:endParaRPr>
          </a:p>
          <a:p>
            <a:endParaRPr lang="it-IT" sz="2000" dirty="0">
              <a:latin typeface="Calibri" pitchFamily="34" charset="0"/>
              <a:cs typeface="Calibri" pitchFamily="34" charset="0"/>
            </a:endParaRPr>
          </a:p>
        </p:txBody>
      </p:sp>
      <p:pic>
        <p:nvPicPr>
          <p:cNvPr id="4" name="Picture 2"/>
          <p:cNvPicPr/>
          <p:nvPr/>
        </p:nvPicPr>
        <p:blipFill rotWithShape="1">
          <a:blip r:embed="rId2">
            <a:extLst>
              <a:ext uri="{28A0092B-C50C-407E-A947-70E740481C1C}">
                <a14:useLocalDpi xmlns:a14="http://schemas.microsoft.com/office/drawing/2010/main" val="0"/>
              </a:ext>
            </a:extLst>
          </a:blip>
          <a:srcRect t="58701" r="19739" b="7500"/>
          <a:stretch/>
        </p:blipFill>
        <p:spPr bwMode="auto">
          <a:xfrm>
            <a:off x="2843808" y="4005064"/>
            <a:ext cx="3852000" cy="1620000"/>
          </a:xfrm>
          <a:prstGeom prst="rect">
            <a:avLst/>
          </a:prstGeom>
          <a:noFill/>
          <a:ln>
            <a:noFill/>
          </a:ln>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21067167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1435608" y="274638"/>
            <a:ext cx="7498080" cy="1354162"/>
          </a:xfrm>
        </p:spPr>
        <p:txBody>
          <a:bodyPr>
            <a:normAutofit fontScale="90000"/>
          </a:bodyPr>
          <a:lstStyle/>
          <a:p>
            <a:pPr algn="ctr"/>
            <a:r>
              <a:rPr lang="it-IT" dirty="0" smtClean="0">
                <a:latin typeface="Calibri" pitchFamily="34" charset="0"/>
                <a:cs typeface="Calibri" pitchFamily="34" charset="0"/>
              </a:rPr>
              <a:t>Contratto di compravendita</a:t>
            </a:r>
            <a:br>
              <a:rPr lang="it-IT" dirty="0" smtClean="0">
                <a:latin typeface="Calibri" pitchFamily="34" charset="0"/>
                <a:cs typeface="Calibri" pitchFamily="34" charset="0"/>
              </a:rPr>
            </a:br>
            <a:r>
              <a:rPr lang="it-IT" dirty="0" smtClean="0">
                <a:latin typeface="Calibri" pitchFamily="34" charset="0"/>
                <a:cs typeface="Calibri" pitchFamily="34" charset="0"/>
              </a:rPr>
              <a:t>artt. 1470-1509 </a:t>
            </a:r>
            <a:r>
              <a:rPr lang="it-IT" dirty="0" smtClean="0">
                <a:solidFill>
                  <a:schemeClr val="tx2"/>
                </a:solidFill>
                <a:latin typeface="Calibri" pitchFamily="34" charset="0"/>
                <a:cs typeface="Calibri" pitchFamily="34" charset="0"/>
                <a:hlinkClick r:id="rId2"/>
              </a:rPr>
              <a:t>Codice Civile</a:t>
            </a:r>
            <a:endParaRPr lang="it-IT" sz="900" dirty="0">
              <a:solidFill>
                <a:schemeClr val="tx2"/>
              </a:solidFill>
              <a:latin typeface="Calibri" pitchFamily="34" charset="0"/>
              <a:cs typeface="Calibri" pitchFamily="34" charset="0"/>
            </a:endParaRPr>
          </a:p>
        </p:txBody>
      </p:sp>
      <p:sp>
        <p:nvSpPr>
          <p:cNvPr id="2" name="Segnaposto contenuto 1"/>
          <p:cNvSpPr>
            <a:spLocks noGrp="1"/>
          </p:cNvSpPr>
          <p:nvPr>
            <p:ph idx="1"/>
          </p:nvPr>
        </p:nvSpPr>
        <p:spPr>
          <a:xfrm>
            <a:off x="1043608" y="1772816"/>
            <a:ext cx="7920880" cy="4680520"/>
          </a:xfrm>
        </p:spPr>
        <p:txBody>
          <a:bodyPr>
            <a:normAutofit/>
          </a:bodyPr>
          <a:lstStyle/>
          <a:p>
            <a:pPr marL="0" indent="0" algn="just">
              <a:buNone/>
            </a:pPr>
            <a:r>
              <a:rPr lang="it-IT" sz="2600" dirty="0">
                <a:latin typeface="Calibri" pitchFamily="34" charset="0"/>
                <a:cs typeface="Calibri" pitchFamily="34" charset="0"/>
              </a:rPr>
              <a:t>La vendita è il </a:t>
            </a:r>
            <a:r>
              <a:rPr lang="it-IT" sz="2600" b="1" dirty="0">
                <a:solidFill>
                  <a:schemeClr val="accent6"/>
                </a:solidFill>
                <a:latin typeface="Calibri" pitchFamily="34" charset="0"/>
                <a:cs typeface="Calibri" pitchFamily="34" charset="0"/>
              </a:rPr>
              <a:t>contratto</a:t>
            </a:r>
            <a:r>
              <a:rPr lang="it-IT" sz="2600" dirty="0">
                <a:latin typeface="Calibri" pitchFamily="34" charset="0"/>
                <a:cs typeface="Calibri" pitchFamily="34" charset="0"/>
              </a:rPr>
              <a:t> che ha per oggetto </a:t>
            </a:r>
            <a:r>
              <a:rPr lang="it-IT" sz="2600" dirty="0" smtClean="0">
                <a:latin typeface="Calibri" pitchFamily="34" charset="0"/>
                <a:cs typeface="Calibri" pitchFamily="34" charset="0"/>
              </a:rPr>
              <a:t>il </a:t>
            </a:r>
            <a:r>
              <a:rPr lang="it-IT" sz="2600" b="1" dirty="0" smtClean="0">
                <a:solidFill>
                  <a:schemeClr val="accent2"/>
                </a:solidFill>
                <a:latin typeface="Calibri" pitchFamily="34" charset="0"/>
                <a:cs typeface="Calibri" pitchFamily="34" charset="0"/>
              </a:rPr>
              <a:t>trasferimento</a:t>
            </a:r>
            <a:r>
              <a:rPr lang="it-IT" sz="2600" dirty="0" smtClean="0">
                <a:latin typeface="Calibri" pitchFamily="34" charset="0"/>
                <a:cs typeface="Calibri" pitchFamily="34" charset="0"/>
              </a:rPr>
              <a:t> </a:t>
            </a:r>
            <a:r>
              <a:rPr lang="it-IT" sz="2600" dirty="0">
                <a:latin typeface="Calibri" pitchFamily="34" charset="0"/>
                <a:cs typeface="Calibri" pitchFamily="34" charset="0"/>
              </a:rPr>
              <a:t>della proprietà di una cosa </a:t>
            </a:r>
            <a:r>
              <a:rPr lang="it-IT" sz="2600" dirty="0" smtClean="0">
                <a:latin typeface="Calibri" pitchFamily="34" charset="0"/>
                <a:cs typeface="Calibri" pitchFamily="34" charset="0"/>
              </a:rPr>
              <a:t>o </a:t>
            </a:r>
            <a:r>
              <a:rPr lang="it-IT" sz="2600" dirty="0">
                <a:latin typeface="Calibri" pitchFamily="34" charset="0"/>
                <a:cs typeface="Calibri" pitchFamily="34" charset="0"/>
              </a:rPr>
              <a:t>il trasferimento di un altro diritto </a:t>
            </a:r>
            <a:r>
              <a:rPr lang="it-IT" sz="2600" dirty="0" smtClean="0">
                <a:latin typeface="Calibri" pitchFamily="34" charset="0"/>
                <a:cs typeface="Calibri" pitchFamily="34" charset="0"/>
              </a:rPr>
              <a:t>verso </a:t>
            </a:r>
            <a:r>
              <a:rPr lang="it-IT" sz="2600" dirty="0">
                <a:latin typeface="Calibri" pitchFamily="34" charset="0"/>
                <a:cs typeface="Calibri" pitchFamily="34" charset="0"/>
              </a:rPr>
              <a:t>il corrispettivo di un </a:t>
            </a:r>
            <a:r>
              <a:rPr lang="it-IT" sz="2600" b="1" dirty="0">
                <a:solidFill>
                  <a:schemeClr val="accent3"/>
                </a:solidFill>
                <a:latin typeface="Calibri" pitchFamily="34" charset="0"/>
                <a:cs typeface="Calibri" pitchFamily="34" charset="0"/>
              </a:rPr>
              <a:t>prezzo </a:t>
            </a:r>
            <a:endParaRPr lang="it-IT" sz="2600" b="1" dirty="0" smtClean="0">
              <a:solidFill>
                <a:schemeClr val="accent3"/>
              </a:solidFill>
              <a:latin typeface="Calibri" pitchFamily="34" charset="0"/>
              <a:cs typeface="Calibri" pitchFamily="34" charset="0"/>
            </a:endParaRPr>
          </a:p>
          <a:p>
            <a:pPr marL="0" indent="0">
              <a:buNone/>
            </a:pPr>
            <a:endParaRPr lang="it-IT" sz="900" dirty="0" smtClean="0">
              <a:latin typeface="Calibri" pitchFamily="34" charset="0"/>
              <a:cs typeface="Calibri" pitchFamily="34" charset="0"/>
            </a:endParaRPr>
          </a:p>
          <a:p>
            <a:pPr marL="0" indent="0">
              <a:buNone/>
            </a:pPr>
            <a:r>
              <a:rPr lang="it-IT" dirty="0" smtClean="0">
                <a:latin typeface="Calibri" pitchFamily="34" charset="0"/>
                <a:cs typeface="Calibri" pitchFamily="34" charset="0"/>
              </a:rPr>
              <a:t>           </a:t>
            </a:r>
            <a:r>
              <a:rPr lang="it-IT" sz="2400" b="1" dirty="0" smtClean="0">
                <a:latin typeface="Calibri" pitchFamily="34" charset="0"/>
                <a:cs typeface="Calibri" pitchFamily="34" charset="0"/>
              </a:rPr>
              <a:t>compratore                                       </a:t>
            </a:r>
            <a:r>
              <a:rPr lang="it-IT" sz="2400" b="1" dirty="0">
                <a:latin typeface="Calibri" pitchFamily="34" charset="0"/>
                <a:cs typeface="Calibri" pitchFamily="34" charset="0"/>
              </a:rPr>
              <a:t>v</a:t>
            </a:r>
            <a:r>
              <a:rPr lang="it-IT" sz="2400" b="1" dirty="0" smtClean="0">
                <a:latin typeface="Calibri" pitchFamily="34" charset="0"/>
                <a:cs typeface="Calibri" pitchFamily="34" charset="0"/>
              </a:rPr>
              <a:t>enditore</a:t>
            </a:r>
          </a:p>
          <a:p>
            <a:pPr marL="0" indent="0">
              <a:buNone/>
            </a:pPr>
            <a:endParaRPr lang="it-IT" sz="2400" b="1" dirty="0" smtClean="0">
              <a:latin typeface="Calibri" pitchFamily="34" charset="0"/>
              <a:cs typeface="Calibri" pitchFamily="34" charset="0"/>
            </a:endParaRPr>
          </a:p>
          <a:p>
            <a:pPr marL="0" indent="0">
              <a:buNone/>
            </a:pPr>
            <a:r>
              <a:rPr lang="it-IT" sz="2400" b="1" dirty="0" smtClean="0">
                <a:latin typeface="Calibri" pitchFamily="34" charset="0"/>
                <a:cs typeface="Calibri" pitchFamily="34" charset="0"/>
              </a:rPr>
              <a:t>             riceve il bene                                   consegna il bene</a:t>
            </a:r>
          </a:p>
          <a:p>
            <a:pPr marL="0" indent="0">
              <a:buNone/>
            </a:pPr>
            <a:endParaRPr lang="it-IT" sz="2400" b="1" dirty="0" smtClean="0">
              <a:latin typeface="Calibri" pitchFamily="34" charset="0"/>
              <a:cs typeface="Calibri" pitchFamily="34" charset="0"/>
            </a:endParaRPr>
          </a:p>
          <a:p>
            <a:pPr marL="0" indent="0">
              <a:buNone/>
            </a:pPr>
            <a:r>
              <a:rPr lang="it-IT" sz="2400" b="1" dirty="0">
                <a:latin typeface="Calibri" pitchFamily="34" charset="0"/>
                <a:cs typeface="Calibri" pitchFamily="34" charset="0"/>
              </a:rPr>
              <a:t> </a:t>
            </a:r>
            <a:r>
              <a:rPr lang="it-IT" sz="2400" b="1" dirty="0" smtClean="0">
                <a:latin typeface="Calibri" pitchFamily="34" charset="0"/>
                <a:cs typeface="Calibri" pitchFamily="34" charset="0"/>
              </a:rPr>
              <a:t>                   paga                                                 incassa</a:t>
            </a:r>
            <a:endParaRPr lang="it-IT" sz="2400" b="1" dirty="0">
              <a:latin typeface="Calibri" pitchFamily="34" charset="0"/>
              <a:cs typeface="Calibri" pitchFamily="34" charset="0"/>
            </a:endParaRPr>
          </a:p>
        </p:txBody>
      </p:sp>
      <p:sp>
        <p:nvSpPr>
          <p:cNvPr id="6" name="Freccia bidirezionale orizzontale 5"/>
          <p:cNvSpPr/>
          <p:nvPr/>
        </p:nvSpPr>
        <p:spPr>
          <a:xfrm>
            <a:off x="4067942" y="3764892"/>
            <a:ext cx="1775961" cy="360000"/>
          </a:xfrm>
          <a:prstGeom prst="lef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it-IT"/>
          </a:p>
        </p:txBody>
      </p:sp>
      <p:sp>
        <p:nvSpPr>
          <p:cNvPr id="7" name="Freccia a sinistra 6"/>
          <p:cNvSpPr/>
          <p:nvPr/>
        </p:nvSpPr>
        <p:spPr>
          <a:xfrm>
            <a:off x="4067943" y="4745123"/>
            <a:ext cx="1775961" cy="360000"/>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it-IT"/>
          </a:p>
        </p:txBody>
      </p:sp>
      <p:sp>
        <p:nvSpPr>
          <p:cNvPr id="8" name="Freccia a destra 7"/>
          <p:cNvSpPr/>
          <p:nvPr/>
        </p:nvSpPr>
        <p:spPr>
          <a:xfrm>
            <a:off x="4094264" y="5617744"/>
            <a:ext cx="1800200" cy="3600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it-IT"/>
          </a:p>
        </p:txBody>
      </p:sp>
      <p:sp>
        <p:nvSpPr>
          <p:cNvPr id="4" name="Segnaposto piè di pagina 3"/>
          <p:cNvSpPr>
            <a:spLocks noGrp="1"/>
          </p:cNvSpPr>
          <p:nvPr>
            <p:ph type="ftr" sz="quarter" idx="11"/>
          </p:nvPr>
        </p:nvSpPr>
        <p:spPr/>
        <p:txBody>
          <a:bodyPr/>
          <a:lstStyle/>
          <a:p>
            <a:r>
              <a:rPr lang="it-IT" smtClean="0"/>
              <a:t>Paola Bosio</a:t>
            </a:r>
            <a:endParaRPr lang="it-IT"/>
          </a:p>
        </p:txBody>
      </p:sp>
    </p:spTree>
    <p:extLst>
      <p:ext uri="{BB962C8B-B14F-4D97-AF65-F5344CB8AC3E}">
        <p14:creationId xmlns:p14="http://schemas.microsoft.com/office/powerpoint/2010/main" val="34860836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453681"/>
            <a:ext cx="7545600" cy="47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egnaposto piè di pagina 1"/>
          <p:cNvSpPr>
            <a:spLocks noGrp="1"/>
          </p:cNvSpPr>
          <p:nvPr>
            <p:ph type="ftr" sz="quarter" idx="11"/>
          </p:nvPr>
        </p:nvSpPr>
        <p:spPr/>
        <p:txBody>
          <a:bodyPr/>
          <a:lstStyle/>
          <a:p>
            <a:r>
              <a:rPr lang="it-IT" smtClean="0"/>
              <a:t>Paola Bosio</a:t>
            </a:r>
            <a:endParaRPr lang="it-IT"/>
          </a:p>
        </p:txBody>
      </p:sp>
    </p:spTree>
    <p:extLst>
      <p:ext uri="{BB962C8B-B14F-4D97-AF65-F5344CB8AC3E}">
        <p14:creationId xmlns:p14="http://schemas.microsoft.com/office/powerpoint/2010/main" val="12608115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35608" y="404664"/>
            <a:ext cx="7498080" cy="6048672"/>
          </a:xfrm>
        </p:spPr>
        <p:txBody>
          <a:bodyPr>
            <a:normAutofit fontScale="90000"/>
          </a:bodyPr>
          <a:lstStyle/>
          <a:p>
            <a:pPr algn="ctr"/>
            <a:r>
              <a:rPr lang="it-IT" sz="2400" dirty="0" smtClean="0">
                <a:latin typeface="Calibri" pitchFamily="34" charset="0"/>
                <a:cs typeface="Calibri" pitchFamily="34" charset="0"/>
              </a:rPr>
              <a:t>Obbligo fondamentale del compratore è il pagamento del prezzo nel luogo e nel tempo stabilito</a:t>
            </a:r>
            <a:br>
              <a:rPr lang="it-IT" sz="2400" dirty="0" smtClean="0">
                <a:latin typeface="Calibri" pitchFamily="34" charset="0"/>
                <a:cs typeface="Calibri" pitchFamily="34" charset="0"/>
              </a:rPr>
            </a:br>
            <a:r>
              <a:rPr lang="it-IT" sz="2400" dirty="0">
                <a:latin typeface="Calibri" pitchFamily="34" charset="0"/>
                <a:cs typeface="Calibri" pitchFamily="34" charset="0"/>
              </a:rPr>
              <a:t/>
            </a:r>
            <a:br>
              <a:rPr lang="it-IT" sz="2400" dirty="0">
                <a:latin typeface="Calibri" pitchFamily="34" charset="0"/>
                <a:cs typeface="Calibri" pitchFamily="34" charset="0"/>
              </a:rPr>
            </a:br>
            <a:r>
              <a:rPr lang="it-IT" sz="2400" dirty="0" smtClean="0">
                <a:latin typeface="Calibri" pitchFamily="34" charset="0"/>
                <a:cs typeface="Calibri" pitchFamily="34" charset="0"/>
              </a:rPr>
              <a:t/>
            </a:r>
            <a:br>
              <a:rPr lang="it-IT" sz="2400" dirty="0" smtClean="0">
                <a:latin typeface="Calibri" pitchFamily="34" charset="0"/>
                <a:cs typeface="Calibri" pitchFamily="34" charset="0"/>
              </a:rPr>
            </a:br>
            <a:r>
              <a:rPr lang="it-IT" sz="2400" dirty="0">
                <a:latin typeface="Calibri" pitchFamily="34" charset="0"/>
                <a:cs typeface="Calibri" pitchFamily="34" charset="0"/>
              </a:rPr>
              <a:t/>
            </a:r>
            <a:br>
              <a:rPr lang="it-IT" sz="2400" dirty="0">
                <a:latin typeface="Calibri" pitchFamily="34" charset="0"/>
                <a:cs typeface="Calibri" pitchFamily="34" charset="0"/>
              </a:rPr>
            </a:br>
            <a:r>
              <a:rPr lang="it-IT" sz="2400" dirty="0" smtClean="0">
                <a:latin typeface="Calibri" pitchFamily="34" charset="0"/>
                <a:cs typeface="Calibri" pitchFamily="34" charset="0"/>
              </a:rPr>
              <a:t>molteplicità degli strumenti di pagamento</a:t>
            </a:r>
            <a:br>
              <a:rPr lang="it-IT" sz="2400" dirty="0" smtClean="0">
                <a:latin typeface="Calibri" pitchFamily="34" charset="0"/>
                <a:cs typeface="Calibri" pitchFamily="34" charset="0"/>
              </a:rPr>
            </a:br>
            <a:r>
              <a:rPr lang="it-IT" sz="2400" dirty="0" smtClean="0">
                <a:latin typeface="Calibri" pitchFamily="34" charset="0"/>
                <a:cs typeface="Calibri" pitchFamily="34" charset="0"/>
              </a:rPr>
              <a:t/>
            </a:r>
            <a:br>
              <a:rPr lang="it-IT" sz="2400" dirty="0" smtClean="0">
                <a:latin typeface="Calibri" pitchFamily="34" charset="0"/>
                <a:cs typeface="Calibri" pitchFamily="34" charset="0"/>
              </a:rPr>
            </a:br>
            <a:r>
              <a:rPr lang="it-IT" sz="2400" dirty="0" smtClean="0">
                <a:latin typeface="Calibri" pitchFamily="34" charset="0"/>
                <a:cs typeface="Calibri" pitchFamily="34" charset="0"/>
              </a:rPr>
              <a:t>a iniziativa del compratore</a:t>
            </a:r>
            <a:br>
              <a:rPr lang="it-IT" sz="2400" dirty="0" smtClean="0">
                <a:latin typeface="Calibri" pitchFamily="34" charset="0"/>
                <a:cs typeface="Calibri" pitchFamily="34" charset="0"/>
              </a:rPr>
            </a:br>
            <a:r>
              <a:rPr lang="it-IT" sz="2400" dirty="0" smtClean="0">
                <a:latin typeface="Calibri" pitchFamily="34" charset="0"/>
                <a:cs typeface="Calibri" pitchFamily="34" charset="0"/>
              </a:rPr>
              <a:t/>
            </a:r>
            <a:br>
              <a:rPr lang="it-IT" sz="2400" dirty="0" smtClean="0">
                <a:latin typeface="Calibri" pitchFamily="34" charset="0"/>
                <a:cs typeface="Calibri" pitchFamily="34" charset="0"/>
              </a:rPr>
            </a:br>
            <a:r>
              <a:rPr lang="it-IT" sz="1800" dirty="0" smtClean="0">
                <a:latin typeface="Calibri" pitchFamily="34" charset="0"/>
                <a:cs typeface="Calibri" pitchFamily="34" charset="0"/>
              </a:rPr>
              <a:t>(versamento di denaro, rilascio di assegni, emissione di pagherò, girata di effetti, versamento in c/c bancario, versamento in c/c postale)</a:t>
            </a:r>
            <a:r>
              <a:rPr lang="it-IT" sz="1800" dirty="0">
                <a:latin typeface="Calibri" pitchFamily="34" charset="0"/>
                <a:cs typeface="Calibri" pitchFamily="34" charset="0"/>
              </a:rPr>
              <a:t/>
            </a:r>
            <a:br>
              <a:rPr lang="it-IT" sz="1800" dirty="0">
                <a:latin typeface="Calibri" pitchFamily="34" charset="0"/>
                <a:cs typeface="Calibri" pitchFamily="34" charset="0"/>
              </a:rPr>
            </a:br>
            <a:r>
              <a:rPr lang="it-IT" sz="2400" dirty="0" smtClean="0">
                <a:latin typeface="Calibri" pitchFamily="34" charset="0"/>
                <a:cs typeface="Calibri" pitchFamily="34" charset="0"/>
              </a:rPr>
              <a:t/>
            </a:r>
            <a:br>
              <a:rPr lang="it-IT" sz="2400" dirty="0" smtClean="0">
                <a:latin typeface="Calibri" pitchFamily="34" charset="0"/>
                <a:cs typeface="Calibri" pitchFamily="34" charset="0"/>
              </a:rPr>
            </a:br>
            <a:r>
              <a:rPr lang="it-IT" sz="2400" dirty="0" smtClean="0">
                <a:latin typeface="Calibri" pitchFamily="34" charset="0"/>
                <a:cs typeface="Calibri" pitchFamily="34" charset="0"/>
              </a:rPr>
              <a:t>a iniziativa del venditore</a:t>
            </a:r>
            <a:br>
              <a:rPr lang="it-IT" sz="2400" dirty="0" smtClean="0">
                <a:latin typeface="Calibri" pitchFamily="34" charset="0"/>
                <a:cs typeface="Calibri" pitchFamily="34" charset="0"/>
              </a:rPr>
            </a:br>
            <a:r>
              <a:rPr lang="it-IT" sz="2400" dirty="0" smtClean="0">
                <a:latin typeface="Calibri" pitchFamily="34" charset="0"/>
                <a:cs typeface="Calibri" pitchFamily="34" charset="0"/>
              </a:rPr>
              <a:t/>
            </a:r>
            <a:br>
              <a:rPr lang="it-IT" sz="2400" dirty="0" smtClean="0">
                <a:latin typeface="Calibri" pitchFamily="34" charset="0"/>
                <a:cs typeface="Calibri" pitchFamily="34" charset="0"/>
              </a:rPr>
            </a:br>
            <a:r>
              <a:rPr lang="it-IT" sz="1800" dirty="0" smtClean="0">
                <a:latin typeface="Calibri" pitchFamily="34" charset="0"/>
                <a:cs typeface="Calibri" pitchFamily="34" charset="0"/>
              </a:rPr>
              <a:t>(procedure di incasso elettroniche, emissione di tratte, spedizione contrassegno)</a:t>
            </a:r>
            <a:br>
              <a:rPr lang="it-IT" sz="1800" dirty="0" smtClean="0">
                <a:latin typeface="Calibri" pitchFamily="34" charset="0"/>
                <a:cs typeface="Calibri" pitchFamily="34" charset="0"/>
              </a:rPr>
            </a:br>
            <a:r>
              <a:rPr lang="it-IT" sz="1800" dirty="0"/>
              <a:t/>
            </a:r>
            <a:br>
              <a:rPr lang="it-IT" sz="1800" dirty="0"/>
            </a:br>
            <a:endParaRPr lang="it-IT" sz="2400" dirty="0"/>
          </a:p>
        </p:txBody>
      </p:sp>
      <p:sp>
        <p:nvSpPr>
          <p:cNvPr id="3" name="Freccia in giù 2"/>
          <p:cNvSpPr/>
          <p:nvPr/>
        </p:nvSpPr>
        <p:spPr>
          <a:xfrm>
            <a:off x="4713708" y="1628800"/>
            <a:ext cx="360000" cy="720080"/>
          </a:xfrm>
          <a:prstGeom prst="down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2">
                  <a:lumMod val="60000"/>
                  <a:lumOff val="40000"/>
                </a:schemeClr>
              </a:solidFill>
            </a:endParaRPr>
          </a:p>
        </p:txBody>
      </p:sp>
      <p:sp>
        <p:nvSpPr>
          <p:cNvPr id="5" name="Freccia a destra 4"/>
          <p:cNvSpPr/>
          <p:nvPr/>
        </p:nvSpPr>
        <p:spPr>
          <a:xfrm>
            <a:off x="2465422" y="3229623"/>
            <a:ext cx="864096" cy="144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Freccia a destra 5"/>
          <p:cNvSpPr/>
          <p:nvPr/>
        </p:nvSpPr>
        <p:spPr>
          <a:xfrm>
            <a:off x="2465422" y="4729551"/>
            <a:ext cx="864096" cy="144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Segnaposto piè di pagina 3"/>
          <p:cNvSpPr>
            <a:spLocks noGrp="1"/>
          </p:cNvSpPr>
          <p:nvPr>
            <p:ph type="ftr" sz="quarter" idx="11"/>
          </p:nvPr>
        </p:nvSpPr>
        <p:spPr/>
        <p:txBody>
          <a:bodyPr/>
          <a:lstStyle/>
          <a:p>
            <a:r>
              <a:rPr lang="it-IT" smtClean="0"/>
              <a:t>Paola Bosio</a:t>
            </a:r>
            <a:endParaRPr lang="it-IT"/>
          </a:p>
        </p:txBody>
      </p:sp>
    </p:spTree>
    <p:extLst>
      <p:ext uri="{BB962C8B-B14F-4D97-AF65-F5344CB8AC3E}">
        <p14:creationId xmlns:p14="http://schemas.microsoft.com/office/powerpoint/2010/main" val="327455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2800" b="1" dirty="0" smtClean="0">
                <a:latin typeface="Calibri" pitchFamily="34" charset="0"/>
                <a:cs typeface="Calibri" pitchFamily="34" charset="0"/>
              </a:rPr>
              <a:t>Titoli di credito</a:t>
            </a:r>
            <a:endParaRPr lang="it-IT" sz="2800" b="1" dirty="0">
              <a:latin typeface="Calibri" pitchFamily="34" charset="0"/>
              <a:cs typeface="Calibri" pitchFamily="34" charset="0"/>
            </a:endParaRPr>
          </a:p>
        </p:txBody>
      </p:sp>
      <p:sp>
        <p:nvSpPr>
          <p:cNvPr id="3" name="Segnaposto contenuto 2"/>
          <p:cNvSpPr>
            <a:spLocks noGrp="1"/>
          </p:cNvSpPr>
          <p:nvPr>
            <p:ph idx="1"/>
          </p:nvPr>
        </p:nvSpPr>
        <p:spPr/>
        <p:txBody>
          <a:bodyPr>
            <a:normAutofit/>
          </a:bodyPr>
          <a:lstStyle/>
          <a:p>
            <a:pPr marL="82296" indent="0" algn="ctr">
              <a:buNone/>
            </a:pPr>
            <a:r>
              <a:rPr lang="it-IT" sz="2600" dirty="0" smtClean="0">
                <a:latin typeface="Calibri" pitchFamily="34" charset="0"/>
                <a:cs typeface="Calibri" pitchFamily="34" charset="0"/>
              </a:rPr>
              <a:t>Sono documenti che:</a:t>
            </a:r>
          </a:p>
          <a:p>
            <a:pPr marL="82296" indent="0" algn="ctr">
              <a:buNone/>
            </a:pPr>
            <a:endParaRPr lang="it-IT" sz="1000" dirty="0" smtClean="0">
              <a:latin typeface="Calibri" pitchFamily="34" charset="0"/>
              <a:cs typeface="Calibri" pitchFamily="34" charset="0"/>
            </a:endParaRPr>
          </a:p>
          <a:p>
            <a:pPr marL="82296" indent="0" algn="ctr">
              <a:buNone/>
            </a:pPr>
            <a:r>
              <a:rPr lang="it-IT" sz="2600" dirty="0">
                <a:latin typeface="Calibri" pitchFamily="34" charset="0"/>
                <a:cs typeface="Calibri" pitchFamily="34" charset="0"/>
              </a:rPr>
              <a:t>p</a:t>
            </a:r>
            <a:r>
              <a:rPr lang="it-IT" sz="2600" dirty="0" smtClean="0">
                <a:latin typeface="Calibri" pitchFamily="34" charset="0"/>
                <a:cs typeface="Calibri" pitchFamily="34" charset="0"/>
              </a:rPr>
              <a:t>rovano l’esistenza di un diritto</a:t>
            </a:r>
          </a:p>
          <a:p>
            <a:pPr marL="82296" indent="0" algn="ctr">
              <a:buNone/>
            </a:pPr>
            <a:r>
              <a:rPr lang="it-IT" sz="2600" dirty="0">
                <a:latin typeface="Calibri" pitchFamily="34" charset="0"/>
                <a:cs typeface="Calibri" pitchFamily="34" charset="0"/>
              </a:rPr>
              <a:t>a</a:t>
            </a:r>
            <a:r>
              <a:rPr lang="it-IT" sz="2600" dirty="0" smtClean="0">
                <a:latin typeface="Calibri" pitchFamily="34" charset="0"/>
                <a:cs typeface="Calibri" pitchFamily="34" charset="0"/>
              </a:rPr>
              <a:t>ssicurano la possibilità di farlo valere</a:t>
            </a:r>
          </a:p>
          <a:p>
            <a:pPr marL="82296" indent="0" algn="ctr">
              <a:buNone/>
            </a:pPr>
            <a:r>
              <a:rPr lang="it-IT" sz="2600" dirty="0">
                <a:latin typeface="Calibri" pitchFamily="34" charset="0"/>
                <a:cs typeface="Calibri" pitchFamily="34" charset="0"/>
              </a:rPr>
              <a:t>n</a:t>
            </a:r>
            <a:r>
              <a:rPr lang="it-IT" sz="2600" dirty="0" smtClean="0">
                <a:latin typeface="Calibri" pitchFamily="34" charset="0"/>
                <a:cs typeface="Calibri" pitchFamily="34" charset="0"/>
              </a:rPr>
              <a:t>e </a:t>
            </a:r>
            <a:r>
              <a:rPr lang="it-IT" sz="2600" dirty="0">
                <a:latin typeface="Calibri" pitchFamily="34" charset="0"/>
                <a:cs typeface="Calibri" pitchFamily="34" charset="0"/>
              </a:rPr>
              <a:t>c</a:t>
            </a:r>
            <a:r>
              <a:rPr lang="it-IT" sz="2600" dirty="0" smtClean="0">
                <a:latin typeface="Calibri" pitchFamily="34" charset="0"/>
                <a:cs typeface="Calibri" pitchFamily="34" charset="0"/>
              </a:rPr>
              <a:t>onsentono il trasferimento ad altre persone</a:t>
            </a:r>
          </a:p>
          <a:p>
            <a:pPr marL="82296" indent="0" algn="ctr">
              <a:buNone/>
            </a:pPr>
            <a:endParaRPr lang="it-IT" sz="2600" dirty="0">
              <a:latin typeface="Calibri" pitchFamily="34" charset="0"/>
              <a:cs typeface="Calibri" pitchFamily="34" charset="0"/>
            </a:endParaRPr>
          </a:p>
          <a:p>
            <a:pPr marL="82296" indent="0" algn="ctr">
              <a:buNone/>
            </a:pPr>
            <a:endParaRPr lang="it-IT" sz="2800" dirty="0">
              <a:latin typeface="Calibri" pitchFamily="34" charset="0"/>
              <a:cs typeface="Calibri" pitchFamily="34" charset="0"/>
            </a:endParaRPr>
          </a:p>
          <a:p>
            <a:pPr algn="ctr"/>
            <a:r>
              <a:rPr lang="it-IT" sz="2600" dirty="0" smtClean="0">
                <a:latin typeface="Calibri" pitchFamily="34" charset="0"/>
                <a:cs typeface="Calibri" pitchFamily="34" charset="0"/>
              </a:rPr>
              <a:t>incorporano il diritto nel documento</a:t>
            </a:r>
          </a:p>
          <a:p>
            <a:pPr marL="82296" indent="0">
              <a:buNone/>
            </a:pPr>
            <a:r>
              <a:rPr lang="it-IT" sz="2000" dirty="0" smtClean="0">
                <a:latin typeface="Calibri" pitchFamily="34" charset="0"/>
                <a:cs typeface="Calibri" pitchFamily="34" charset="0"/>
              </a:rPr>
              <a:t>                                 (possesso vale titolo)</a:t>
            </a:r>
            <a:endParaRPr lang="it-IT" sz="2000" dirty="0">
              <a:latin typeface="Calibri" pitchFamily="34" charset="0"/>
              <a:cs typeface="Calibri" pitchFamily="34" charset="0"/>
            </a:endParaRPr>
          </a:p>
          <a:p>
            <a:pPr algn="ctr"/>
            <a:r>
              <a:rPr lang="it-IT" sz="2600" dirty="0" smtClean="0">
                <a:latin typeface="Calibri" pitchFamily="34" charset="0"/>
                <a:cs typeface="Calibri" pitchFamily="34" charset="0"/>
              </a:rPr>
              <a:t>sono destinati alla circolazione</a:t>
            </a:r>
            <a:endParaRPr lang="it-IT" sz="2600" dirty="0">
              <a:latin typeface="Calibri" pitchFamily="34" charset="0"/>
              <a:cs typeface="Calibri" pitchFamily="34" charset="0"/>
            </a:endParaRPr>
          </a:p>
        </p:txBody>
      </p:sp>
      <p:sp>
        <p:nvSpPr>
          <p:cNvPr id="6" name="Freccia in giù 5"/>
          <p:cNvSpPr/>
          <p:nvPr/>
        </p:nvSpPr>
        <p:spPr>
          <a:xfrm>
            <a:off x="4984233" y="3789040"/>
            <a:ext cx="288000" cy="68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Segnaposto piè di pagina 3"/>
          <p:cNvSpPr>
            <a:spLocks noGrp="1"/>
          </p:cNvSpPr>
          <p:nvPr>
            <p:ph type="ftr" sz="quarter" idx="11"/>
          </p:nvPr>
        </p:nvSpPr>
        <p:spPr/>
        <p:txBody>
          <a:bodyPr/>
          <a:lstStyle/>
          <a:p>
            <a:r>
              <a:rPr lang="it-IT" smtClean="0"/>
              <a:t>Paola Bosio</a:t>
            </a:r>
            <a:endParaRPr lang="it-IT"/>
          </a:p>
        </p:txBody>
      </p:sp>
    </p:spTree>
    <p:extLst>
      <p:ext uri="{BB962C8B-B14F-4D97-AF65-F5344CB8AC3E}">
        <p14:creationId xmlns:p14="http://schemas.microsoft.com/office/powerpoint/2010/main" val="4115674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250"/>
                                        <p:tgtEl>
                                          <p:spTgt spid="3">
                                            <p:txEl>
                                              <p:pRg st="0" end="0"/>
                                            </p:txEl>
                                          </p:spTgt>
                                        </p:tgtEl>
                                      </p:cBhvr>
                                    </p:animEffect>
                                    <p:anim calcmode="lin" valueType="num">
                                      <p:cBhvr>
                                        <p:cTn id="8" dur="125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25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250"/>
                                        <p:tgtEl>
                                          <p:spTgt spid="3">
                                            <p:txEl>
                                              <p:pRg st="2" end="2"/>
                                            </p:txEl>
                                          </p:spTgt>
                                        </p:tgtEl>
                                      </p:cBhvr>
                                    </p:animEffect>
                                    <p:anim calcmode="lin" valueType="num">
                                      <p:cBhvr>
                                        <p:cTn id="15" dur="125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25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250"/>
                                        <p:tgtEl>
                                          <p:spTgt spid="3">
                                            <p:txEl>
                                              <p:pRg st="3" end="3"/>
                                            </p:txEl>
                                          </p:spTgt>
                                        </p:tgtEl>
                                      </p:cBhvr>
                                    </p:animEffect>
                                    <p:anim calcmode="lin" valueType="num">
                                      <p:cBhvr>
                                        <p:cTn id="22" dur="125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25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250"/>
                                        <p:tgtEl>
                                          <p:spTgt spid="3">
                                            <p:txEl>
                                              <p:pRg st="4" end="4"/>
                                            </p:txEl>
                                          </p:spTgt>
                                        </p:tgtEl>
                                      </p:cBhvr>
                                    </p:animEffect>
                                    <p:anim calcmode="lin" valueType="num">
                                      <p:cBhvr>
                                        <p:cTn id="29" dur="125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25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1250"/>
                                        <p:tgtEl>
                                          <p:spTgt spid="3">
                                            <p:txEl>
                                              <p:pRg st="7" end="7"/>
                                            </p:txEl>
                                          </p:spTgt>
                                        </p:tgtEl>
                                      </p:cBhvr>
                                    </p:animEffect>
                                    <p:anim calcmode="lin" valueType="num">
                                      <p:cBhvr>
                                        <p:cTn id="36" dur="125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7" dur="125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1250"/>
                                        <p:tgtEl>
                                          <p:spTgt spid="3">
                                            <p:txEl>
                                              <p:pRg st="8" end="8"/>
                                            </p:txEl>
                                          </p:spTgt>
                                        </p:tgtEl>
                                      </p:cBhvr>
                                    </p:animEffect>
                                    <p:anim calcmode="lin" valueType="num">
                                      <p:cBhvr>
                                        <p:cTn id="43" dur="125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4" dur="125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Effect transition="in" filter="fade">
                                      <p:cBhvr>
                                        <p:cTn id="49" dur="1250"/>
                                        <p:tgtEl>
                                          <p:spTgt spid="3">
                                            <p:txEl>
                                              <p:pRg st="9" end="9"/>
                                            </p:txEl>
                                          </p:spTgt>
                                        </p:tgtEl>
                                      </p:cBhvr>
                                    </p:animEffect>
                                    <p:anim calcmode="lin" valueType="num">
                                      <p:cBhvr>
                                        <p:cTn id="50" dur="125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1" dur="125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432560" y="359898"/>
            <a:ext cx="7406640" cy="908862"/>
          </a:xfrm>
        </p:spPr>
        <p:txBody>
          <a:bodyPr>
            <a:noAutofit/>
          </a:bodyPr>
          <a:lstStyle/>
          <a:p>
            <a:pPr algn="ctr"/>
            <a:r>
              <a:rPr lang="it-IT" sz="2800" b="1" dirty="0" smtClean="0">
                <a:effectLst/>
                <a:latin typeface="Calibri" pitchFamily="34" charset="0"/>
                <a:cs typeface="Calibri" pitchFamily="34" charset="0"/>
              </a:rPr>
              <a:t>I titoli di credito si possono distinguere in base a:</a:t>
            </a:r>
            <a:endParaRPr lang="it-IT" sz="2800" b="1" dirty="0">
              <a:effectLst/>
              <a:latin typeface="Calibri" pitchFamily="34" charset="0"/>
              <a:cs typeface="Calibri" pitchFamily="34" charset="0"/>
            </a:endParaRPr>
          </a:p>
        </p:txBody>
      </p:sp>
      <p:sp>
        <p:nvSpPr>
          <p:cNvPr id="3" name="Segnaposto contenuto 2"/>
          <p:cNvSpPr>
            <a:spLocks noGrp="1"/>
          </p:cNvSpPr>
          <p:nvPr>
            <p:ph type="subTitle" idx="1"/>
          </p:nvPr>
        </p:nvSpPr>
        <p:spPr>
          <a:xfrm>
            <a:off x="1432560" y="1556792"/>
            <a:ext cx="7406640" cy="4752528"/>
          </a:xfrm>
        </p:spPr>
        <p:txBody>
          <a:bodyPr>
            <a:normAutofit/>
          </a:bodyPr>
          <a:lstStyle/>
          <a:p>
            <a:r>
              <a:rPr lang="it-IT" b="1" dirty="0" smtClean="0">
                <a:solidFill>
                  <a:schemeClr val="accent1">
                    <a:lumMod val="75000"/>
                  </a:schemeClr>
                </a:solidFill>
                <a:latin typeface="Calibri" pitchFamily="34" charset="0"/>
                <a:cs typeface="Calibri" pitchFamily="34" charset="0"/>
              </a:rPr>
              <a:t>Contenuto</a:t>
            </a:r>
          </a:p>
          <a:p>
            <a:pPr algn="ctr"/>
            <a:endParaRPr lang="it-IT" sz="800" b="1" dirty="0" smtClean="0">
              <a:solidFill>
                <a:schemeClr val="accent1">
                  <a:lumMod val="75000"/>
                </a:schemeClr>
              </a:solidFill>
              <a:latin typeface="Calibri" pitchFamily="34" charset="0"/>
              <a:cs typeface="Calibri" pitchFamily="34" charset="0"/>
            </a:endParaRPr>
          </a:p>
          <a:p>
            <a:pPr marL="484632" indent="-457200">
              <a:buFont typeface="Arial" pitchFamily="34" charset="0"/>
              <a:buChar char="•"/>
            </a:pPr>
            <a:r>
              <a:rPr lang="it-IT" sz="2400" dirty="0" smtClean="0">
                <a:latin typeface="Calibri" pitchFamily="34" charset="0"/>
                <a:cs typeface="Calibri" pitchFamily="34" charset="0"/>
              </a:rPr>
              <a:t>Titoli di credito </a:t>
            </a:r>
            <a:r>
              <a:rPr lang="it-IT" sz="2400" b="1" dirty="0" smtClean="0">
                <a:latin typeface="Calibri" pitchFamily="34" charset="0"/>
                <a:cs typeface="Calibri" pitchFamily="34" charset="0"/>
              </a:rPr>
              <a:t>propriamente detti</a:t>
            </a:r>
          </a:p>
          <a:p>
            <a:pPr marL="484632" indent="-457200">
              <a:buFont typeface="Arial" pitchFamily="34" charset="0"/>
              <a:buChar char="•"/>
            </a:pPr>
            <a:r>
              <a:rPr lang="it-IT" sz="2400" dirty="0" smtClean="0">
                <a:latin typeface="Calibri" pitchFamily="34" charset="0"/>
                <a:cs typeface="Calibri" pitchFamily="34" charset="0"/>
              </a:rPr>
              <a:t>Titoli di credito </a:t>
            </a:r>
            <a:r>
              <a:rPr lang="it-IT" sz="2400" b="1" dirty="0" smtClean="0">
                <a:latin typeface="Calibri" pitchFamily="34" charset="0"/>
                <a:cs typeface="Calibri" pitchFamily="34" charset="0"/>
              </a:rPr>
              <a:t>di massa</a:t>
            </a:r>
          </a:p>
          <a:p>
            <a:pPr marL="484632" indent="-457200">
              <a:buFont typeface="Arial" pitchFamily="34" charset="0"/>
              <a:buChar char="•"/>
            </a:pPr>
            <a:r>
              <a:rPr lang="it-IT" sz="2400" dirty="0" smtClean="0">
                <a:latin typeface="Calibri" pitchFamily="34" charset="0"/>
                <a:cs typeface="Calibri" pitchFamily="34" charset="0"/>
              </a:rPr>
              <a:t>Titoli di credito </a:t>
            </a:r>
            <a:r>
              <a:rPr lang="it-IT" sz="2400" b="1" dirty="0" smtClean="0">
                <a:latin typeface="Calibri" pitchFamily="34" charset="0"/>
                <a:cs typeface="Calibri" pitchFamily="34" charset="0"/>
              </a:rPr>
              <a:t>rappresentativi di merce</a:t>
            </a:r>
          </a:p>
          <a:p>
            <a:endParaRPr lang="it-IT" dirty="0" smtClean="0">
              <a:latin typeface="Calibri" pitchFamily="34" charset="0"/>
              <a:cs typeface="Calibri" pitchFamily="34" charset="0"/>
            </a:endParaRPr>
          </a:p>
          <a:p>
            <a:pPr marL="82296"/>
            <a:r>
              <a:rPr lang="it-IT" b="1" dirty="0" smtClean="0">
                <a:solidFill>
                  <a:schemeClr val="accent1">
                    <a:lumMod val="75000"/>
                  </a:schemeClr>
                </a:solidFill>
                <a:latin typeface="Calibri" pitchFamily="34" charset="0"/>
                <a:cs typeface="Calibri" pitchFamily="34" charset="0"/>
              </a:rPr>
              <a:t>Modalità </a:t>
            </a:r>
            <a:r>
              <a:rPr lang="it-IT" b="1" dirty="0">
                <a:solidFill>
                  <a:schemeClr val="accent1">
                    <a:lumMod val="75000"/>
                  </a:schemeClr>
                </a:solidFill>
                <a:latin typeface="Calibri" pitchFamily="34" charset="0"/>
                <a:cs typeface="Calibri" pitchFamily="34" charset="0"/>
              </a:rPr>
              <a:t>di </a:t>
            </a:r>
            <a:r>
              <a:rPr lang="it-IT" b="1" dirty="0" smtClean="0">
                <a:solidFill>
                  <a:schemeClr val="accent1">
                    <a:lumMod val="75000"/>
                  </a:schemeClr>
                </a:solidFill>
                <a:latin typeface="Calibri" pitchFamily="34" charset="0"/>
                <a:cs typeface="Calibri" pitchFamily="34" charset="0"/>
              </a:rPr>
              <a:t>trasferimento</a:t>
            </a:r>
          </a:p>
          <a:p>
            <a:pPr marL="82296"/>
            <a:endParaRPr lang="it-IT" sz="800" b="1" dirty="0">
              <a:solidFill>
                <a:schemeClr val="accent1">
                  <a:lumMod val="75000"/>
                </a:schemeClr>
              </a:solidFill>
              <a:latin typeface="Calibri" pitchFamily="34" charset="0"/>
              <a:cs typeface="Calibri" pitchFamily="34" charset="0"/>
            </a:endParaRPr>
          </a:p>
          <a:p>
            <a:pPr marL="370332" indent="-342900">
              <a:buFont typeface="Arial" pitchFamily="34" charset="0"/>
              <a:buChar char="•"/>
            </a:pPr>
            <a:r>
              <a:rPr lang="it-IT" sz="2400" dirty="0">
                <a:latin typeface="Calibri" pitchFamily="34" charset="0"/>
                <a:cs typeface="Calibri" pitchFamily="34" charset="0"/>
              </a:rPr>
              <a:t>Titoli di credito </a:t>
            </a:r>
            <a:r>
              <a:rPr lang="it-IT" sz="2400" b="1" dirty="0">
                <a:latin typeface="Calibri" pitchFamily="34" charset="0"/>
                <a:cs typeface="Calibri" pitchFamily="34" charset="0"/>
              </a:rPr>
              <a:t>al portatore</a:t>
            </a:r>
          </a:p>
          <a:p>
            <a:pPr marL="370332" indent="-342900">
              <a:buFont typeface="Arial" pitchFamily="34" charset="0"/>
              <a:buChar char="•"/>
            </a:pPr>
            <a:r>
              <a:rPr lang="it-IT" sz="2400" dirty="0">
                <a:latin typeface="Calibri" pitchFamily="34" charset="0"/>
                <a:cs typeface="Calibri" pitchFamily="34" charset="0"/>
              </a:rPr>
              <a:t>Titoli di credito </a:t>
            </a:r>
            <a:r>
              <a:rPr lang="it-IT" sz="2400" b="1" dirty="0">
                <a:latin typeface="Calibri" pitchFamily="34" charset="0"/>
                <a:cs typeface="Calibri" pitchFamily="34" charset="0"/>
              </a:rPr>
              <a:t>all’ordine</a:t>
            </a:r>
          </a:p>
          <a:p>
            <a:pPr marL="370332" indent="-342900">
              <a:buFont typeface="Arial" pitchFamily="34" charset="0"/>
              <a:buChar char="•"/>
            </a:pPr>
            <a:r>
              <a:rPr lang="it-IT" sz="2400" dirty="0">
                <a:latin typeface="Calibri" pitchFamily="34" charset="0"/>
                <a:cs typeface="Calibri" pitchFamily="34" charset="0"/>
              </a:rPr>
              <a:t>Titoli di credito </a:t>
            </a:r>
            <a:r>
              <a:rPr lang="it-IT" sz="2400" b="1" dirty="0">
                <a:latin typeface="Calibri" pitchFamily="34" charset="0"/>
                <a:cs typeface="Calibri" pitchFamily="34" charset="0"/>
              </a:rPr>
              <a:t>nominativi</a:t>
            </a:r>
          </a:p>
          <a:p>
            <a:endParaRPr lang="it-IT" dirty="0" smtClean="0"/>
          </a:p>
          <a:p>
            <a:endParaRPr lang="it-IT" dirty="0"/>
          </a:p>
        </p:txBody>
      </p:sp>
    </p:spTree>
    <p:extLst>
      <p:ext uri="{BB962C8B-B14F-4D97-AF65-F5344CB8AC3E}">
        <p14:creationId xmlns:p14="http://schemas.microsoft.com/office/powerpoint/2010/main" val="39425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500"/>
                                        <p:tgtEl>
                                          <p:spTgt spid="3">
                                            <p:txEl>
                                              <p:pRg st="2" end="2"/>
                                            </p:txEl>
                                          </p:spTgt>
                                        </p:tgtEl>
                                      </p:cBhvr>
                                    </p:animEffect>
                                    <p:anim calcmode="lin" valueType="num">
                                      <p:cBhvr>
                                        <p:cTn id="15" dur="1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500"/>
                                        <p:tgtEl>
                                          <p:spTgt spid="3">
                                            <p:txEl>
                                              <p:pRg st="3" end="3"/>
                                            </p:txEl>
                                          </p:spTgt>
                                        </p:tgtEl>
                                      </p:cBhvr>
                                    </p:animEffect>
                                    <p:anim calcmode="lin" valueType="num">
                                      <p:cBhvr>
                                        <p:cTn id="22" dur="1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500"/>
                                        <p:tgtEl>
                                          <p:spTgt spid="3">
                                            <p:txEl>
                                              <p:pRg st="4" end="4"/>
                                            </p:txEl>
                                          </p:spTgt>
                                        </p:tgtEl>
                                      </p:cBhvr>
                                    </p:animEffect>
                                    <p:anim calcmode="lin" valueType="num">
                                      <p:cBhvr>
                                        <p:cTn id="29" dur="1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500"/>
                                        <p:tgtEl>
                                          <p:spTgt spid="3">
                                            <p:txEl>
                                              <p:pRg st="6" end="6"/>
                                            </p:txEl>
                                          </p:spTgt>
                                        </p:tgtEl>
                                      </p:cBhvr>
                                    </p:animEffect>
                                    <p:anim calcmode="lin" valueType="num">
                                      <p:cBhvr>
                                        <p:cTn id="36" dur="1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5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1500"/>
                                        <p:tgtEl>
                                          <p:spTgt spid="3">
                                            <p:txEl>
                                              <p:pRg st="8" end="8"/>
                                            </p:txEl>
                                          </p:spTgt>
                                        </p:tgtEl>
                                      </p:cBhvr>
                                    </p:animEffect>
                                    <p:anim calcmode="lin" valueType="num">
                                      <p:cBhvr>
                                        <p:cTn id="43" dur="15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4" dur="15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Effect transition="in" filter="fade">
                                      <p:cBhvr>
                                        <p:cTn id="49" dur="1500"/>
                                        <p:tgtEl>
                                          <p:spTgt spid="3">
                                            <p:txEl>
                                              <p:pRg st="9" end="9"/>
                                            </p:txEl>
                                          </p:spTgt>
                                        </p:tgtEl>
                                      </p:cBhvr>
                                    </p:animEffect>
                                    <p:anim calcmode="lin" valueType="num">
                                      <p:cBhvr>
                                        <p:cTn id="50" dur="15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1" dur="15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10" end="10"/>
                                            </p:txEl>
                                          </p:spTgt>
                                        </p:tgtEl>
                                        <p:attrNameLst>
                                          <p:attrName>style.visibility</p:attrName>
                                        </p:attrNameLst>
                                      </p:cBhvr>
                                      <p:to>
                                        <p:strVal val="visible"/>
                                      </p:to>
                                    </p:set>
                                    <p:animEffect transition="in" filter="fade">
                                      <p:cBhvr>
                                        <p:cTn id="56" dur="1500"/>
                                        <p:tgtEl>
                                          <p:spTgt spid="3">
                                            <p:txEl>
                                              <p:pRg st="10" end="10"/>
                                            </p:txEl>
                                          </p:spTgt>
                                        </p:tgtEl>
                                      </p:cBhvr>
                                    </p:animEffect>
                                    <p:anim calcmode="lin" valueType="num">
                                      <p:cBhvr>
                                        <p:cTn id="57" dur="15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8" dur="15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432560" y="116632"/>
            <a:ext cx="7406640" cy="936104"/>
          </a:xfrm>
        </p:spPr>
        <p:txBody>
          <a:bodyPr>
            <a:normAutofit fontScale="90000"/>
          </a:bodyPr>
          <a:lstStyle/>
          <a:p>
            <a:pPr algn="ctr"/>
            <a:r>
              <a:rPr lang="it-IT" sz="3200" b="1" dirty="0" smtClean="0">
                <a:latin typeface="Calibri" pitchFamily="34" charset="0"/>
                <a:cs typeface="Calibri" pitchFamily="34" charset="0"/>
              </a:rPr>
              <a:t>La cambiale</a:t>
            </a:r>
            <a:br>
              <a:rPr lang="it-IT" sz="3200" b="1" dirty="0" smtClean="0">
                <a:latin typeface="Calibri" pitchFamily="34" charset="0"/>
                <a:cs typeface="Calibri" pitchFamily="34" charset="0"/>
              </a:rPr>
            </a:br>
            <a:r>
              <a:rPr lang="it-IT" sz="2700" b="1" dirty="0" smtClean="0">
                <a:latin typeface="Calibri" pitchFamily="34" charset="0"/>
                <a:cs typeface="Calibri" pitchFamily="34" charset="0"/>
              </a:rPr>
              <a:t>art. 1992 e seguenti</a:t>
            </a:r>
            <a:endParaRPr lang="it-IT" sz="2700" b="1" dirty="0">
              <a:latin typeface="Calibri" pitchFamily="34" charset="0"/>
              <a:cs typeface="Calibri" pitchFamily="34" charset="0"/>
            </a:endParaRPr>
          </a:p>
        </p:txBody>
      </p:sp>
      <p:sp>
        <p:nvSpPr>
          <p:cNvPr id="3" name="Sottotitolo 2"/>
          <p:cNvSpPr>
            <a:spLocks noGrp="1"/>
          </p:cNvSpPr>
          <p:nvPr>
            <p:ph type="subTitle" idx="1"/>
          </p:nvPr>
        </p:nvSpPr>
        <p:spPr>
          <a:xfrm>
            <a:off x="1115616" y="1268760"/>
            <a:ext cx="7848872" cy="5256584"/>
          </a:xfrm>
        </p:spPr>
        <p:txBody>
          <a:bodyPr>
            <a:normAutofit/>
          </a:bodyPr>
          <a:lstStyle/>
          <a:p>
            <a:r>
              <a:rPr lang="it-IT" sz="2400" dirty="0">
                <a:latin typeface="Calibri" pitchFamily="34" charset="0"/>
                <a:cs typeface="Calibri" pitchFamily="34" charset="0"/>
              </a:rPr>
              <a:t>è</a:t>
            </a:r>
            <a:r>
              <a:rPr lang="it-IT" sz="2400" dirty="0" smtClean="0">
                <a:latin typeface="Calibri" pitchFamily="34" charset="0"/>
                <a:cs typeface="Calibri" pitchFamily="34" charset="0"/>
              </a:rPr>
              <a:t> un titolo di credito</a:t>
            </a:r>
          </a:p>
          <a:p>
            <a:pPr marL="484632" indent="-457200">
              <a:buFont typeface="Arial" pitchFamily="34" charset="0"/>
              <a:buChar char="•"/>
            </a:pPr>
            <a:r>
              <a:rPr lang="it-IT" sz="2200" dirty="0" smtClean="0">
                <a:latin typeface="Calibri" pitchFamily="34" charset="0"/>
                <a:cs typeface="Calibri" pitchFamily="34" charset="0"/>
              </a:rPr>
              <a:t>all’ordine            si trasferisce mediante girata</a:t>
            </a:r>
          </a:p>
          <a:p>
            <a:pPr marL="484632" indent="-457200">
              <a:buFont typeface="Arial" pitchFamily="34" charset="0"/>
              <a:buChar char="•"/>
            </a:pPr>
            <a:r>
              <a:rPr lang="it-IT" sz="2200" dirty="0" smtClean="0">
                <a:latin typeface="Calibri" pitchFamily="34" charset="0"/>
                <a:cs typeface="Calibri" pitchFamily="34" charset="0"/>
              </a:rPr>
              <a:t>formale              rispetto di requisiti esteriori</a:t>
            </a:r>
          </a:p>
          <a:p>
            <a:pPr marL="484632" indent="-457200">
              <a:buFont typeface="Arial" pitchFamily="34" charset="0"/>
              <a:buChar char="•"/>
            </a:pPr>
            <a:r>
              <a:rPr lang="it-IT" sz="2200" dirty="0" smtClean="0">
                <a:latin typeface="Calibri" pitchFamily="34" charset="0"/>
                <a:cs typeface="Calibri" pitchFamily="34" charset="0"/>
              </a:rPr>
              <a:t>esecutivo           rivalsa sul patrimonio del debitore  </a:t>
            </a:r>
          </a:p>
          <a:p>
            <a:endParaRPr lang="it-IT" sz="1000" dirty="0" smtClean="0">
              <a:latin typeface="Calibri" pitchFamily="34" charset="0"/>
              <a:cs typeface="Calibri" pitchFamily="34" charset="0"/>
            </a:endParaRPr>
          </a:p>
          <a:p>
            <a:r>
              <a:rPr lang="it-IT" sz="2400" dirty="0">
                <a:latin typeface="Calibri" pitchFamily="34" charset="0"/>
                <a:cs typeface="Calibri" pitchFamily="34" charset="0"/>
              </a:rPr>
              <a:t>d</a:t>
            </a:r>
            <a:r>
              <a:rPr lang="it-IT" sz="2400" dirty="0" smtClean="0">
                <a:latin typeface="Calibri" pitchFamily="34" charset="0"/>
                <a:cs typeface="Calibri" pitchFamily="34" charset="0"/>
              </a:rPr>
              <a:t>al quale risulta</a:t>
            </a:r>
          </a:p>
          <a:p>
            <a:pPr marL="484632" indent="-457200">
              <a:buFont typeface="Arial" pitchFamily="34" charset="0"/>
              <a:buChar char="•"/>
            </a:pPr>
            <a:r>
              <a:rPr lang="it-IT" sz="2200" dirty="0">
                <a:latin typeface="Calibri" pitchFamily="34" charset="0"/>
                <a:cs typeface="Calibri" pitchFamily="34" charset="0"/>
              </a:rPr>
              <a:t>l</a:t>
            </a:r>
            <a:r>
              <a:rPr lang="it-IT" sz="2200" dirty="0" smtClean="0">
                <a:latin typeface="Calibri" pitchFamily="34" charset="0"/>
                <a:cs typeface="Calibri" pitchFamily="34" charset="0"/>
              </a:rPr>
              <a:t>’obbligazione </a:t>
            </a:r>
            <a:r>
              <a:rPr lang="it-IT" sz="2200" b="1" dirty="0" smtClean="0">
                <a:latin typeface="Calibri" pitchFamily="34" charset="0"/>
                <a:cs typeface="Calibri" pitchFamily="34" charset="0"/>
              </a:rPr>
              <a:t>incondizionata</a:t>
            </a:r>
          </a:p>
          <a:p>
            <a:pPr marL="484632" indent="-457200">
              <a:buFont typeface="Arial" pitchFamily="34" charset="0"/>
              <a:buChar char="•"/>
            </a:pPr>
            <a:r>
              <a:rPr lang="it-IT" sz="2200" dirty="0">
                <a:latin typeface="Calibri" pitchFamily="34" charset="0"/>
                <a:cs typeface="Calibri" pitchFamily="34" charset="0"/>
              </a:rPr>
              <a:t>a</a:t>
            </a:r>
            <a:r>
              <a:rPr lang="it-IT" sz="2200" dirty="0" smtClean="0">
                <a:latin typeface="Calibri" pitchFamily="34" charset="0"/>
                <a:cs typeface="Calibri" pitchFamily="34" charset="0"/>
              </a:rPr>
              <a:t>ssunta da una certa persona</a:t>
            </a:r>
          </a:p>
          <a:p>
            <a:pPr marL="484632" indent="-457200">
              <a:buFont typeface="Arial" pitchFamily="34" charset="0"/>
              <a:buChar char="•"/>
            </a:pPr>
            <a:r>
              <a:rPr lang="it-IT" sz="2200" dirty="0">
                <a:latin typeface="Calibri" pitchFamily="34" charset="0"/>
                <a:cs typeface="Calibri" pitchFamily="34" charset="0"/>
              </a:rPr>
              <a:t>d</a:t>
            </a:r>
            <a:r>
              <a:rPr lang="it-IT" sz="2200" dirty="0" smtClean="0">
                <a:latin typeface="Calibri" pitchFamily="34" charset="0"/>
                <a:cs typeface="Calibri" pitchFamily="34" charset="0"/>
              </a:rPr>
              <a:t>i pagare o di fare pagare </a:t>
            </a:r>
          </a:p>
          <a:p>
            <a:pPr marL="484632" indent="-457200">
              <a:buFont typeface="Arial" pitchFamily="34" charset="0"/>
              <a:buChar char="•"/>
            </a:pPr>
            <a:r>
              <a:rPr lang="it-IT" sz="2200" dirty="0">
                <a:latin typeface="Calibri" pitchFamily="34" charset="0"/>
                <a:cs typeface="Calibri" pitchFamily="34" charset="0"/>
              </a:rPr>
              <a:t>u</a:t>
            </a:r>
            <a:r>
              <a:rPr lang="it-IT" sz="2200" dirty="0" smtClean="0">
                <a:latin typeface="Calibri" pitchFamily="34" charset="0"/>
                <a:cs typeface="Calibri" pitchFamily="34" charset="0"/>
              </a:rPr>
              <a:t>na determinata somma</a:t>
            </a:r>
          </a:p>
          <a:p>
            <a:pPr marL="484632" indent="-457200">
              <a:buFont typeface="Arial" pitchFamily="34" charset="0"/>
              <a:buChar char="•"/>
            </a:pPr>
            <a:r>
              <a:rPr lang="it-IT" sz="2200" dirty="0">
                <a:latin typeface="Calibri" pitchFamily="34" charset="0"/>
                <a:cs typeface="Calibri" pitchFamily="34" charset="0"/>
              </a:rPr>
              <a:t>n</a:t>
            </a:r>
            <a:r>
              <a:rPr lang="it-IT" sz="2200" dirty="0" smtClean="0">
                <a:latin typeface="Calibri" pitchFamily="34" charset="0"/>
                <a:cs typeface="Calibri" pitchFamily="34" charset="0"/>
              </a:rPr>
              <a:t>el luogo indicato</a:t>
            </a:r>
          </a:p>
          <a:p>
            <a:pPr marL="484632" indent="-457200">
              <a:buFont typeface="Arial" pitchFamily="34" charset="0"/>
              <a:buChar char="•"/>
            </a:pPr>
            <a:r>
              <a:rPr lang="it-IT" sz="2200" dirty="0">
                <a:latin typeface="Calibri" pitchFamily="34" charset="0"/>
                <a:cs typeface="Calibri" pitchFamily="34" charset="0"/>
              </a:rPr>
              <a:t>a</a:t>
            </a:r>
            <a:r>
              <a:rPr lang="it-IT" sz="2200" dirty="0" smtClean="0">
                <a:latin typeface="Calibri" pitchFamily="34" charset="0"/>
                <a:cs typeface="Calibri" pitchFamily="34" charset="0"/>
              </a:rPr>
              <a:t>lla scadenza indicata</a:t>
            </a:r>
          </a:p>
          <a:p>
            <a:pPr marL="484632" indent="-457200">
              <a:buFont typeface="Arial" pitchFamily="34" charset="0"/>
              <a:buChar char="•"/>
            </a:pPr>
            <a:r>
              <a:rPr lang="it-IT" sz="2200" dirty="0">
                <a:latin typeface="Calibri" pitchFamily="34" charset="0"/>
                <a:cs typeface="Calibri" pitchFamily="34" charset="0"/>
              </a:rPr>
              <a:t>a</a:t>
            </a:r>
            <a:r>
              <a:rPr lang="it-IT" sz="2200" dirty="0" smtClean="0">
                <a:latin typeface="Calibri" pitchFamily="34" charset="0"/>
                <a:cs typeface="Calibri" pitchFamily="34" charset="0"/>
              </a:rPr>
              <a:t> favore del </a:t>
            </a:r>
            <a:r>
              <a:rPr lang="it-IT" sz="2200" b="1" dirty="0" smtClean="0">
                <a:latin typeface="Calibri" pitchFamily="34" charset="0"/>
                <a:cs typeface="Calibri" pitchFamily="34" charset="0"/>
              </a:rPr>
              <a:t>legittimo possessore</a:t>
            </a:r>
          </a:p>
          <a:p>
            <a:pPr marL="484632" indent="-457200">
              <a:buFont typeface="Arial" pitchFamily="34" charset="0"/>
              <a:buChar char="•"/>
            </a:pPr>
            <a:endParaRPr lang="it-IT" sz="2200" dirty="0" smtClean="0"/>
          </a:p>
          <a:p>
            <a:endParaRPr lang="it-IT" dirty="0"/>
          </a:p>
        </p:txBody>
      </p:sp>
      <p:sp>
        <p:nvSpPr>
          <p:cNvPr id="5" name="Freccia a destra 4"/>
          <p:cNvSpPr/>
          <p:nvPr/>
        </p:nvSpPr>
        <p:spPr>
          <a:xfrm>
            <a:off x="2869866" y="1770800"/>
            <a:ext cx="432000" cy="180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Freccia a destra 5"/>
          <p:cNvSpPr/>
          <p:nvPr/>
        </p:nvSpPr>
        <p:spPr>
          <a:xfrm>
            <a:off x="2870046" y="2194946"/>
            <a:ext cx="432000" cy="180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 </a:t>
            </a:r>
            <a:endParaRPr lang="it-IT" dirty="0"/>
          </a:p>
        </p:txBody>
      </p:sp>
      <p:sp>
        <p:nvSpPr>
          <p:cNvPr id="7" name="Freccia a destra 6"/>
          <p:cNvSpPr/>
          <p:nvPr/>
        </p:nvSpPr>
        <p:spPr>
          <a:xfrm>
            <a:off x="2869866" y="2664517"/>
            <a:ext cx="432000" cy="180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109290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Effect transition="in" filter="fade">
                                      <p:cBhvr>
                                        <p:cTn id="56" dur="1000"/>
                                        <p:tgtEl>
                                          <p:spTgt spid="3">
                                            <p:txEl>
                                              <p:pRg st="8" end="8"/>
                                            </p:txEl>
                                          </p:spTgt>
                                        </p:tgtEl>
                                      </p:cBhvr>
                                    </p:animEffect>
                                    <p:anim calcmode="lin" valueType="num">
                                      <p:cBhvr>
                                        <p:cTn id="5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9" end="9"/>
                                            </p:txEl>
                                          </p:spTgt>
                                        </p:tgtEl>
                                        <p:attrNameLst>
                                          <p:attrName>style.visibility</p:attrName>
                                        </p:attrNameLst>
                                      </p:cBhvr>
                                      <p:to>
                                        <p:strVal val="visible"/>
                                      </p:to>
                                    </p:set>
                                    <p:animEffect transition="in" filter="fade">
                                      <p:cBhvr>
                                        <p:cTn id="63" dur="1000"/>
                                        <p:tgtEl>
                                          <p:spTgt spid="3">
                                            <p:txEl>
                                              <p:pRg st="9" end="9"/>
                                            </p:txEl>
                                          </p:spTgt>
                                        </p:tgtEl>
                                      </p:cBhvr>
                                    </p:animEffect>
                                    <p:anim calcmode="lin" valueType="num">
                                      <p:cBhvr>
                                        <p:cTn id="64"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3">
                                            <p:txEl>
                                              <p:pRg st="10" end="10"/>
                                            </p:txEl>
                                          </p:spTgt>
                                        </p:tgtEl>
                                        <p:attrNameLst>
                                          <p:attrName>style.visibility</p:attrName>
                                        </p:attrNameLst>
                                      </p:cBhvr>
                                      <p:to>
                                        <p:strVal val="visible"/>
                                      </p:to>
                                    </p:set>
                                    <p:animEffect transition="in" filter="fade">
                                      <p:cBhvr>
                                        <p:cTn id="70" dur="1000"/>
                                        <p:tgtEl>
                                          <p:spTgt spid="3">
                                            <p:txEl>
                                              <p:pRg st="10" end="10"/>
                                            </p:txEl>
                                          </p:spTgt>
                                        </p:tgtEl>
                                      </p:cBhvr>
                                    </p:animEffect>
                                    <p:anim calcmode="lin" valueType="num">
                                      <p:cBhvr>
                                        <p:cTn id="71"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3">
                                            <p:txEl>
                                              <p:pRg st="11" end="11"/>
                                            </p:txEl>
                                          </p:spTgt>
                                        </p:tgtEl>
                                        <p:attrNameLst>
                                          <p:attrName>style.visibility</p:attrName>
                                        </p:attrNameLst>
                                      </p:cBhvr>
                                      <p:to>
                                        <p:strVal val="visible"/>
                                      </p:to>
                                    </p:set>
                                    <p:animEffect transition="in" filter="fade">
                                      <p:cBhvr>
                                        <p:cTn id="77" dur="1000"/>
                                        <p:tgtEl>
                                          <p:spTgt spid="3">
                                            <p:txEl>
                                              <p:pRg st="11" end="11"/>
                                            </p:txEl>
                                          </p:spTgt>
                                        </p:tgtEl>
                                      </p:cBhvr>
                                    </p:animEffect>
                                    <p:anim calcmode="lin" valueType="num">
                                      <p:cBhvr>
                                        <p:cTn id="78"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3">
                                            <p:txEl>
                                              <p:pRg st="12" end="12"/>
                                            </p:txEl>
                                          </p:spTgt>
                                        </p:tgtEl>
                                        <p:attrNameLst>
                                          <p:attrName>style.visibility</p:attrName>
                                        </p:attrNameLst>
                                      </p:cBhvr>
                                      <p:to>
                                        <p:strVal val="visible"/>
                                      </p:to>
                                    </p:set>
                                    <p:animEffect transition="in" filter="fade">
                                      <p:cBhvr>
                                        <p:cTn id="84" dur="1000"/>
                                        <p:tgtEl>
                                          <p:spTgt spid="3">
                                            <p:txEl>
                                              <p:pRg st="12" end="12"/>
                                            </p:txEl>
                                          </p:spTgt>
                                        </p:tgtEl>
                                      </p:cBhvr>
                                    </p:animEffect>
                                    <p:anim calcmode="lin" valueType="num">
                                      <p:cBhvr>
                                        <p:cTn id="85"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32428" y="116632"/>
            <a:ext cx="8100000" cy="1872208"/>
          </a:xfrm>
        </p:spPr>
        <p:txBody>
          <a:bodyPr>
            <a:noAutofit/>
          </a:bodyPr>
          <a:lstStyle/>
          <a:p>
            <a:pPr algn="just"/>
            <a:r>
              <a:rPr lang="it-IT" sz="2400" dirty="0">
                <a:effectLst/>
                <a:latin typeface="Calibri" pitchFamily="34" charset="0"/>
                <a:cs typeface="Calibri" pitchFamily="34" charset="0"/>
              </a:rPr>
              <a:t>Il </a:t>
            </a:r>
            <a:r>
              <a:rPr lang="it-IT" sz="2400" b="1" dirty="0">
                <a:effectLst/>
                <a:latin typeface="Calibri" pitchFamily="34" charset="0"/>
                <a:cs typeface="Calibri" pitchFamily="34" charset="0"/>
              </a:rPr>
              <a:t>pagherò</a:t>
            </a:r>
            <a:r>
              <a:rPr lang="it-IT" sz="2400" dirty="0">
                <a:effectLst/>
                <a:latin typeface="Calibri" pitchFamily="34" charset="0"/>
                <a:cs typeface="Calibri" pitchFamily="34" charset="0"/>
              </a:rPr>
              <a:t> </a:t>
            </a:r>
            <a:r>
              <a:rPr lang="it-IT" sz="2400" dirty="0" smtClean="0">
                <a:effectLst/>
                <a:latin typeface="Calibri" pitchFamily="34" charset="0"/>
                <a:cs typeface="Calibri" pitchFamily="34" charset="0"/>
              </a:rPr>
              <a:t>(o vaglia cambiario) è </a:t>
            </a:r>
            <a:r>
              <a:rPr lang="it-IT" sz="2400" dirty="0">
                <a:effectLst/>
                <a:latin typeface="Calibri" pitchFamily="34" charset="0"/>
                <a:cs typeface="Calibri" pitchFamily="34" charset="0"/>
              </a:rPr>
              <a:t>un titolo di credito all'ordine che contiene la </a:t>
            </a:r>
            <a:r>
              <a:rPr lang="it-IT" sz="2400" b="1" dirty="0">
                <a:effectLst/>
                <a:latin typeface="Calibri" pitchFamily="34" charset="0"/>
                <a:cs typeface="Calibri" pitchFamily="34" charset="0"/>
              </a:rPr>
              <a:t>promessa incondizionata</a:t>
            </a:r>
            <a:r>
              <a:rPr lang="it-IT" sz="2400" dirty="0">
                <a:effectLst/>
                <a:latin typeface="Calibri" pitchFamily="34" charset="0"/>
                <a:cs typeface="Calibri" pitchFamily="34" charset="0"/>
              </a:rPr>
              <a:t>, fatta da un soggetto (</a:t>
            </a:r>
            <a:r>
              <a:rPr lang="it-IT" sz="2400" b="1" dirty="0">
                <a:effectLst/>
                <a:latin typeface="Calibri" pitchFamily="34" charset="0"/>
                <a:cs typeface="Calibri" pitchFamily="34" charset="0"/>
              </a:rPr>
              <a:t>emittente</a:t>
            </a:r>
            <a:r>
              <a:rPr lang="it-IT" sz="2400" dirty="0">
                <a:effectLst/>
                <a:latin typeface="Calibri" pitchFamily="34" charset="0"/>
                <a:cs typeface="Calibri" pitchFamily="34" charset="0"/>
              </a:rPr>
              <a:t>), di pagare una determinata somma, nel luogo e alla scadenza indicati, a favore di un altro soggetto (</a:t>
            </a:r>
            <a:r>
              <a:rPr lang="it-IT" sz="2400" b="1" dirty="0">
                <a:effectLst/>
                <a:latin typeface="Calibri" pitchFamily="34" charset="0"/>
                <a:cs typeface="Calibri" pitchFamily="34" charset="0"/>
              </a:rPr>
              <a:t>beneficiario</a:t>
            </a:r>
            <a:r>
              <a:rPr lang="it-IT" sz="2400" dirty="0">
                <a:effectLst/>
                <a:latin typeface="Calibri" pitchFamily="34" charset="0"/>
                <a:cs typeface="Calibri" pitchFamily="34" charset="0"/>
              </a:rPr>
              <a:t>)</a:t>
            </a:r>
            <a:endParaRPr lang="it-IT" sz="2400" dirty="0">
              <a:latin typeface="Calibri" pitchFamily="34" charset="0"/>
              <a:cs typeface="Calibri" pitchFamily="34" charset="0"/>
            </a:endParaRPr>
          </a:p>
        </p:txBody>
      </p:sp>
      <p:pic>
        <p:nvPicPr>
          <p:cNvPr id="4098" name="Picture 2" descr="http://www.strarete.it/mezzi/indice_files/image004.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428" y="1916832"/>
            <a:ext cx="8100000" cy="4896544"/>
          </a:xfrm>
          <a:prstGeom prst="rect">
            <a:avLst/>
          </a:prstGeom>
          <a:noFill/>
          <a:extLst>
            <a:ext uri="{909E8E84-426E-40DD-AFC4-6F175D3DCCD1}">
              <a14:hiddenFill xmlns:a14="http://schemas.microsoft.com/office/drawing/2010/main">
                <a:solidFill>
                  <a:srgbClr val="FFFFFF"/>
                </a:solidFill>
              </a14:hiddenFill>
            </a:ext>
          </a:extLst>
        </p:spPr>
      </p:pic>
      <p:sp>
        <p:nvSpPr>
          <p:cNvPr id="3" name="Segnaposto piè di pagina 2"/>
          <p:cNvSpPr>
            <a:spLocks noGrp="1"/>
          </p:cNvSpPr>
          <p:nvPr>
            <p:ph type="ftr" sz="quarter" idx="11"/>
          </p:nvPr>
        </p:nvSpPr>
        <p:spPr/>
        <p:txBody>
          <a:bodyPr/>
          <a:lstStyle/>
          <a:p>
            <a:r>
              <a:rPr lang="it-IT" smtClean="0"/>
              <a:t>Paola Bosio</a:t>
            </a:r>
            <a:endParaRPr lang="it-IT"/>
          </a:p>
        </p:txBody>
      </p:sp>
    </p:spTree>
    <p:extLst>
      <p:ext uri="{BB962C8B-B14F-4D97-AF65-F5344CB8AC3E}">
        <p14:creationId xmlns:p14="http://schemas.microsoft.com/office/powerpoint/2010/main" val="35554782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1"/>
          </p:nvPr>
        </p:nvSpPr>
        <p:spPr/>
        <p:txBody>
          <a:bodyPr/>
          <a:lstStyle/>
          <a:p>
            <a:r>
              <a:rPr lang="it-IT" smtClean="0"/>
              <a:t>Paola Bosio</a:t>
            </a:r>
            <a:endParaRPr lang="it-IT"/>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2" y="1628800"/>
            <a:ext cx="7650692" cy="3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25702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43608" y="188640"/>
            <a:ext cx="7920880" cy="6480720"/>
          </a:xfrm>
        </p:spPr>
        <p:txBody>
          <a:bodyPr>
            <a:normAutofit/>
          </a:bodyPr>
          <a:lstStyle/>
          <a:p>
            <a:pPr algn="ctr"/>
            <a:r>
              <a:rPr lang="it-IT" sz="2700" b="1" dirty="0" smtClean="0">
                <a:effectLst/>
                <a:latin typeface="Calibri" pitchFamily="34" charset="0"/>
                <a:cs typeface="Calibri" pitchFamily="34" charset="0"/>
              </a:rPr>
              <a:t> </a:t>
            </a:r>
            <a:r>
              <a:rPr lang="it-IT" sz="2800" dirty="0" smtClean="0">
                <a:effectLst/>
                <a:latin typeface="Calibri" pitchFamily="34" charset="0"/>
                <a:cs typeface="Calibri" pitchFamily="34" charset="0"/>
              </a:rPr>
              <a:t>Il </a:t>
            </a:r>
            <a:r>
              <a:rPr lang="it-IT" sz="2800" dirty="0">
                <a:effectLst/>
                <a:latin typeface="Calibri" pitchFamily="34" charset="0"/>
                <a:cs typeface="Calibri" pitchFamily="34" charset="0"/>
              </a:rPr>
              <a:t>pagherò è uno strumento di pagamento </a:t>
            </a:r>
            <a:r>
              <a:rPr lang="it-IT" sz="2800" dirty="0" smtClean="0">
                <a:effectLst/>
                <a:latin typeface="Calibri" pitchFamily="34" charset="0"/>
                <a:cs typeface="Calibri" pitchFamily="34" charset="0"/>
              </a:rPr>
              <a:t/>
            </a:r>
            <a:br>
              <a:rPr lang="it-IT" sz="2800" dirty="0" smtClean="0">
                <a:effectLst/>
                <a:latin typeface="Calibri" pitchFamily="34" charset="0"/>
                <a:cs typeface="Calibri" pitchFamily="34" charset="0"/>
              </a:rPr>
            </a:br>
            <a:r>
              <a:rPr lang="it-IT" sz="2800" dirty="0" smtClean="0">
                <a:effectLst/>
                <a:latin typeface="Calibri" pitchFamily="34" charset="0"/>
                <a:cs typeface="Calibri" pitchFamily="34" charset="0"/>
              </a:rPr>
              <a:t>"</a:t>
            </a:r>
            <a:r>
              <a:rPr lang="it-IT" sz="2800" dirty="0">
                <a:effectLst/>
                <a:latin typeface="Calibri" pitchFamily="34" charset="0"/>
                <a:cs typeface="Calibri" pitchFamily="34" charset="0"/>
              </a:rPr>
              <a:t>a iniziativa del compratore", perché è quest'ultimo che lo compra, lo firma e lo consegna al venditore</a:t>
            </a:r>
            <a:r>
              <a:rPr lang="it-IT" sz="2800" dirty="0" smtClean="0">
                <a:effectLst/>
                <a:latin typeface="Calibri" pitchFamily="34" charset="0"/>
                <a:cs typeface="Calibri" pitchFamily="34" charset="0"/>
              </a:rPr>
              <a:t>.</a:t>
            </a:r>
            <a:br>
              <a:rPr lang="it-IT" sz="2800" dirty="0" smtClean="0">
                <a:effectLst/>
                <a:latin typeface="Calibri" pitchFamily="34" charset="0"/>
                <a:cs typeface="Calibri" pitchFamily="34" charset="0"/>
              </a:rPr>
            </a:br>
            <a:r>
              <a:rPr lang="it-IT" sz="2800" dirty="0" smtClean="0">
                <a:effectLst/>
                <a:latin typeface="Calibri" pitchFamily="34" charset="0"/>
                <a:cs typeface="Calibri" pitchFamily="34" charset="0"/>
              </a:rPr>
              <a:t/>
            </a:r>
            <a:br>
              <a:rPr lang="it-IT" sz="2800" dirty="0" smtClean="0">
                <a:effectLst/>
                <a:latin typeface="Calibri" pitchFamily="34" charset="0"/>
                <a:cs typeface="Calibri" pitchFamily="34" charset="0"/>
              </a:rPr>
            </a:br>
            <a:r>
              <a:rPr lang="it-IT" sz="2700" b="1" dirty="0" smtClean="0">
                <a:effectLst/>
                <a:latin typeface="Calibri" pitchFamily="34" charset="0"/>
                <a:cs typeface="Calibri" pitchFamily="34" charset="0"/>
              </a:rPr>
              <a:t/>
            </a:r>
            <a:br>
              <a:rPr lang="it-IT" sz="2700" b="1" dirty="0" smtClean="0">
                <a:effectLst/>
                <a:latin typeface="Calibri" pitchFamily="34" charset="0"/>
                <a:cs typeface="Calibri" pitchFamily="34" charset="0"/>
              </a:rPr>
            </a:br>
            <a:r>
              <a:rPr lang="it-IT" sz="2700" b="1" dirty="0">
                <a:effectLst/>
                <a:latin typeface="Calibri" pitchFamily="34" charset="0"/>
                <a:cs typeface="Calibri" pitchFamily="34" charset="0"/>
              </a:rPr>
              <a:t/>
            </a:r>
            <a:br>
              <a:rPr lang="it-IT" sz="2700" b="1" dirty="0">
                <a:effectLst/>
                <a:latin typeface="Calibri" pitchFamily="34" charset="0"/>
                <a:cs typeface="Calibri" pitchFamily="34" charset="0"/>
              </a:rPr>
            </a:br>
            <a:r>
              <a:rPr lang="it-IT" sz="2700" dirty="0" smtClean="0">
                <a:effectLst/>
                <a:latin typeface="Calibri" pitchFamily="34" charset="0"/>
                <a:cs typeface="Calibri" pitchFamily="34" charset="0"/>
              </a:rPr>
              <a:t/>
            </a:r>
            <a:br>
              <a:rPr lang="it-IT" sz="2700" dirty="0" smtClean="0">
                <a:effectLst/>
                <a:latin typeface="Calibri" pitchFamily="34" charset="0"/>
                <a:cs typeface="Calibri" pitchFamily="34" charset="0"/>
              </a:rPr>
            </a:br>
            <a:r>
              <a:rPr lang="it-IT" sz="2700" dirty="0" smtClean="0">
                <a:effectLst/>
                <a:latin typeface="Calibri" pitchFamily="34" charset="0"/>
                <a:cs typeface="Calibri" pitchFamily="34" charset="0"/>
              </a:rPr>
              <a:t/>
            </a:r>
            <a:br>
              <a:rPr lang="it-IT" sz="2700" dirty="0" smtClean="0">
                <a:effectLst/>
                <a:latin typeface="Calibri" pitchFamily="34" charset="0"/>
                <a:cs typeface="Calibri" pitchFamily="34" charset="0"/>
              </a:rPr>
            </a:br>
            <a:r>
              <a:rPr lang="it-IT" sz="2000" dirty="0" smtClean="0">
                <a:effectLst/>
                <a:latin typeface="Calibri" pitchFamily="34" charset="0"/>
                <a:cs typeface="Calibri" pitchFamily="34" charset="0"/>
              </a:rPr>
              <a:t/>
            </a:r>
            <a:br>
              <a:rPr lang="it-IT" sz="2000" dirty="0" smtClean="0">
                <a:effectLst/>
                <a:latin typeface="Calibri" pitchFamily="34" charset="0"/>
                <a:cs typeface="Calibri" pitchFamily="34" charset="0"/>
              </a:rPr>
            </a:br>
            <a:r>
              <a:rPr lang="it-IT" sz="2700" dirty="0" smtClean="0">
                <a:effectLst/>
                <a:latin typeface="Calibri" pitchFamily="34" charset="0"/>
                <a:cs typeface="Calibri" pitchFamily="34" charset="0"/>
              </a:rPr>
              <a:t>Il </a:t>
            </a:r>
            <a:r>
              <a:rPr lang="it-IT" sz="2700" dirty="0">
                <a:effectLst/>
                <a:latin typeface="Calibri" pitchFamily="34" charset="0"/>
                <a:cs typeface="Calibri" pitchFamily="34" charset="0"/>
              </a:rPr>
              <a:t>venditore deve però essere d'accordo, </a:t>
            </a:r>
            <a:r>
              <a:rPr lang="it-IT" sz="2700" dirty="0" smtClean="0">
                <a:effectLst/>
                <a:latin typeface="Calibri" pitchFamily="34" charset="0"/>
                <a:cs typeface="Calibri" pitchFamily="34" charset="0"/>
              </a:rPr>
              <a:t/>
            </a:r>
            <a:br>
              <a:rPr lang="it-IT" sz="2700" dirty="0" smtClean="0">
                <a:effectLst/>
                <a:latin typeface="Calibri" pitchFamily="34" charset="0"/>
                <a:cs typeface="Calibri" pitchFamily="34" charset="0"/>
              </a:rPr>
            </a:br>
            <a:r>
              <a:rPr lang="it-IT" sz="2700" dirty="0" smtClean="0">
                <a:effectLst/>
                <a:latin typeface="Calibri" pitchFamily="34" charset="0"/>
                <a:cs typeface="Calibri" pitchFamily="34" charset="0"/>
              </a:rPr>
              <a:t>sia </a:t>
            </a:r>
            <a:r>
              <a:rPr lang="it-IT" sz="2700" dirty="0">
                <a:effectLst/>
                <a:latin typeface="Calibri" pitchFamily="34" charset="0"/>
                <a:cs typeface="Calibri" pitchFamily="34" charset="0"/>
              </a:rPr>
              <a:t>sul fatto che il pagamento venga effettuato tramite cambiale sia sugli elementi indicati nella cambiale stessa (in particolare sulla </a:t>
            </a:r>
            <a:r>
              <a:rPr lang="it-IT" sz="2700" i="1" dirty="0">
                <a:effectLst/>
                <a:latin typeface="Calibri" pitchFamily="34" charset="0"/>
                <a:cs typeface="Calibri" pitchFamily="34" charset="0"/>
              </a:rPr>
              <a:t>scadenza</a:t>
            </a:r>
            <a:r>
              <a:rPr lang="it-IT" sz="2700" dirty="0">
                <a:effectLst/>
                <a:latin typeface="Calibri" pitchFamily="34" charset="0"/>
                <a:cs typeface="Calibri" pitchFamily="34" charset="0"/>
              </a:rPr>
              <a:t>).</a:t>
            </a:r>
            <a:br>
              <a:rPr lang="it-IT" sz="2700" dirty="0">
                <a:effectLst/>
                <a:latin typeface="Calibri" pitchFamily="34" charset="0"/>
                <a:cs typeface="Calibri" pitchFamily="34" charset="0"/>
              </a:rPr>
            </a:br>
            <a:endParaRPr lang="it-IT" sz="2700" dirty="0">
              <a:latin typeface="Calibri" pitchFamily="34" charset="0"/>
              <a:cs typeface="Calibri" pitchFamily="34" charset="0"/>
            </a:endParaRPr>
          </a:p>
        </p:txBody>
      </p:sp>
      <p:pic>
        <p:nvPicPr>
          <p:cNvPr id="7" name="Immagine 6" descr="http://www.itctorrente.it/speciale%20economia%20azendale/Il%20pagher%C3%B2%20e%20la%20tratta/Copia_di_paghro1.bmp"/>
          <p:cNvPicPr>
            <a:picLocks noChangeAspect="1"/>
          </p:cNvPicPr>
          <p:nvPr/>
        </p:nvPicPr>
        <p:blipFill rotWithShape="1">
          <a:blip r:embed="rId2">
            <a:extLst>
              <a:ext uri="{28A0092B-C50C-407E-A947-70E740481C1C}">
                <a14:useLocalDpi xmlns:a14="http://schemas.microsoft.com/office/drawing/2010/main" val="0"/>
              </a:ext>
            </a:extLst>
          </a:blip>
          <a:srcRect b="38462"/>
          <a:stretch/>
        </p:blipFill>
        <p:spPr bwMode="auto">
          <a:xfrm>
            <a:off x="1475656" y="2745580"/>
            <a:ext cx="7077728" cy="864000"/>
          </a:xfrm>
          <a:prstGeom prst="rect">
            <a:avLst/>
          </a:prstGeom>
          <a:noFill/>
          <a:ln>
            <a:noFill/>
          </a:ln>
          <a:extLst>
            <a:ext uri="{53640926-AAD7-44D8-BBD7-CCE9431645EC}">
              <a14:shadowObscured xmlns:a14="http://schemas.microsoft.com/office/drawing/2010/main"/>
            </a:ext>
          </a:extLst>
        </p:spPr>
      </p:pic>
      <p:sp>
        <p:nvSpPr>
          <p:cNvPr id="3" name="Segnaposto piè di pagina 2"/>
          <p:cNvSpPr>
            <a:spLocks noGrp="1"/>
          </p:cNvSpPr>
          <p:nvPr>
            <p:ph type="ftr" sz="quarter" idx="11"/>
          </p:nvPr>
        </p:nvSpPr>
        <p:spPr/>
        <p:txBody>
          <a:bodyPr/>
          <a:lstStyle/>
          <a:p>
            <a:r>
              <a:rPr lang="it-IT" smtClean="0"/>
              <a:t>Paola Bosio</a:t>
            </a:r>
            <a:endParaRPr lang="it-IT"/>
          </a:p>
        </p:txBody>
      </p:sp>
    </p:spTree>
    <p:extLst>
      <p:ext uri="{BB962C8B-B14F-4D97-AF65-F5344CB8AC3E}">
        <p14:creationId xmlns:p14="http://schemas.microsoft.com/office/powerpoint/2010/main" val="24724903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zio">
  <a:themeElements>
    <a:clrScheme name="Onde">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Solstiz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z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1464</TotalTime>
  <Words>659</Words>
  <Application>Microsoft Office PowerPoint</Application>
  <PresentationFormat>Presentazione su schermo (4:3)</PresentationFormat>
  <Paragraphs>98</Paragraphs>
  <Slides>20</Slides>
  <Notes>0</Notes>
  <HiddenSlides>0</HiddenSlides>
  <MMClips>0</MMClips>
  <ScaleCrop>false</ScaleCrop>
  <HeadingPairs>
    <vt:vector size="4" baseType="variant">
      <vt:variant>
        <vt:lpstr>Tema</vt:lpstr>
      </vt:variant>
      <vt:variant>
        <vt:i4>1</vt:i4>
      </vt:variant>
      <vt:variant>
        <vt:lpstr>Titoli diapositive</vt:lpstr>
      </vt:variant>
      <vt:variant>
        <vt:i4>20</vt:i4>
      </vt:variant>
    </vt:vector>
  </HeadingPairs>
  <TitlesOfParts>
    <vt:vector size="21" baseType="lpstr">
      <vt:lpstr>Solstizio</vt:lpstr>
      <vt:lpstr>I mezzi di pagamento  e i rapporti con le banche</vt:lpstr>
      <vt:lpstr>Contratto di compravendita artt. 1470-1509 Codice Civile</vt:lpstr>
      <vt:lpstr>Obbligo fondamentale del compratore è il pagamento del prezzo nel luogo e nel tempo stabilito    molteplicità degli strumenti di pagamento  a iniziativa del compratore  (versamento di denaro, rilascio di assegni, emissione di pagherò, girata di effetti, versamento in c/c bancario, versamento in c/c postale)  a iniziativa del venditore  (procedure di incasso elettroniche, emissione di tratte, spedizione contrassegno)  </vt:lpstr>
      <vt:lpstr>Titoli di credito</vt:lpstr>
      <vt:lpstr>I titoli di credito si possono distinguere in base a:</vt:lpstr>
      <vt:lpstr>La cambiale art. 1992 e seguenti</vt:lpstr>
      <vt:lpstr>Il pagherò (o vaglia cambiario) è un titolo di credito all'ordine che contiene la promessa incondizionata, fatta da un soggetto (emittente), di pagare una determinata somma, nel luogo e alla scadenza indicati, a favore di un altro soggetto (beneficiario)</vt:lpstr>
      <vt:lpstr>Presentazione standard di PowerPoint</vt:lpstr>
      <vt:lpstr> Il pagherò è uno strumento di pagamento  "a iniziativa del compratore", perché è quest'ultimo che lo compra, lo firma e lo consegna al venditore.       Il venditore deve però essere d'accordo,  sia sul fatto che il pagamento venga effettuato tramite cambiale sia sugli elementi indicati nella cambiale stessa (in particolare sulla scadenza). </vt:lpstr>
      <vt:lpstr>Il dettagliante Cesare Forni di Savona ha acquistato merci per un totale di 14.500 euro dal grossista Antonio Verri di Imperia. La fornitura, effettuata il 20 marzo, prevede il regolamento a fine settembre. Presentiamo il pagherò emesso dal debitore che ha indicato come luogo di pagamento la filiale locale della Banca Carige.</vt:lpstr>
      <vt:lpstr>La tratta contiene l'ordine incondizionato, dato da un soggetto (traente) a un altro soggetto (trattario), di pagare alla scadenza indicata una determinata somma a favore di un terzo soggetto (beneficiario) </vt:lpstr>
      <vt:lpstr>Presentazione standard di PowerPoint</vt:lpstr>
      <vt:lpstr>Nella cambiale tratta figurano pertanto tre soggetti: 1) il traente, che è il soggetto che compila e sottoscrive la tratta impartendo l'ordine di pagamento; 2) il trattario, che è il soggetto al quale viene rivolto l'ordine di pagare; 3) il beneficiario, che è il soggetto a favore del quale la tratta viene emessa.           La tratta è uno strumento di pagamento a "iniziativa del venditore", perché è quest'ultimo che la compila e la firma ordinando al compratore di pagare, ma il trattario diventa obbligato cambiario solo se accetta l'ordine di pagare del traente tramite la propria firma "per accettazione" </vt:lpstr>
      <vt:lpstr>L'artigiano Fausto Tosi ha acquistato merci per 12.000 euro dal commerciante Marcello Rancati di Lecce. Poiché Rancati è a sua volta debitore dello stesso importo verso la Grower s.p.a. di Foggia, in data 18 aprile spicca una tratta a favore di quest'ultima e a carico di Tosi, scadente a fine maggio. Presentiamo la tratta, regolarmente accettata, domiciliata presso l'agenzi n. 3 della Banca Popolare Pugliese. </vt:lpstr>
      <vt:lpstr>La scadenza delle cambiali</vt:lpstr>
      <vt:lpstr>La girata </vt:lpstr>
      <vt:lpstr>Le girate si scrivono sul retro delle cambiali e possono essere distinte in due categorie:  1) le girate proprie, che trasferiscono da un soggetto ad un altro la proprietà della cambiale   2) girate improprie, che non trasferiscono la proprietà della cambiale  La legge non fissa il numero massimo delle girate, che potrebbero essere anche numerose. Nel caso in cui lo spazio non sia sufficiente a contenerle, si deve attaccare un foglio (detto foglio di allungamento) e proseguire su di esso.  </vt:lpstr>
      <vt:lpstr>Girate proprie  </vt:lpstr>
      <vt:lpstr>Girate improprie</vt:lpstr>
      <vt:lpstr>Presentazione standard di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mezzi di pagamento  e i rapporti con le banche</dc:title>
  <dc:creator>Paola</dc:creator>
  <cp:lastModifiedBy>Paola</cp:lastModifiedBy>
  <cp:revision>45</cp:revision>
  <dcterms:created xsi:type="dcterms:W3CDTF">2012-03-05T07:58:31Z</dcterms:created>
  <dcterms:modified xsi:type="dcterms:W3CDTF">2012-03-16T19:30:44Z</dcterms:modified>
</cp:coreProperties>
</file>